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60" r:id="rId2"/>
    <p:sldId id="265" r:id="rId3"/>
    <p:sldId id="266" r:id="rId4"/>
    <p:sldId id="267" r:id="rId5"/>
    <p:sldId id="270" r:id="rId6"/>
    <p:sldId id="271" r:id="rId7"/>
    <p:sldId id="272" r:id="rId8"/>
    <p:sldId id="273" r:id="rId9"/>
    <p:sldId id="274" r:id="rId10"/>
    <p:sldId id="275" r:id="rId11"/>
    <p:sldId id="259" r:id="rId12"/>
    <p:sldId id="257" r:id="rId13"/>
    <p:sldId id="296" r:id="rId14"/>
    <p:sldId id="298" r:id="rId15"/>
    <p:sldId id="297" r:id="rId16"/>
    <p:sldId id="299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  <a:srgbClr val="FFCCCC"/>
    <a:srgbClr val="99FF99"/>
    <a:srgbClr val="66FF66"/>
    <a:srgbClr val="FFCCFF"/>
    <a:srgbClr val="E8526B"/>
    <a:srgbClr val="F8B19E"/>
    <a:srgbClr val="000099"/>
    <a:srgbClr val="66FF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620"/>
    <p:restoredTop sz="91864" autoAdjust="0"/>
  </p:normalViewPr>
  <p:slideViewPr>
    <p:cSldViewPr>
      <p:cViewPr varScale="1">
        <p:scale>
          <a:sx n="67" d="100"/>
          <a:sy n="67" d="100"/>
        </p:scale>
        <p:origin x="-11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AC1E56-5553-4245-9C4A-1B0457C97D76}" type="datetimeFigureOut">
              <a:rPr lang="en-US" smtClean="0"/>
              <a:pPr/>
              <a:t>8/8/2011</a:t>
            </a:fld>
            <a:endParaRPr lang="en-US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9C1A5A-FE8D-4AE4-BAD0-EAE7979B8A8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B87156-F5EA-409A-B54D-8604DDD9F200}" type="slidenum">
              <a:rPr lang="en-US" smtClean="0"/>
              <a:pPr/>
              <a:t>2</a:t>
            </a:fld>
            <a:endParaRPr lang="th-TH" smtClean="0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z="2000" smtClean="0">
                <a:latin typeface="Arial Narrow" pitchFamily="34" charset="0"/>
              </a:rPr>
              <a:t>Good morning </a:t>
            </a:r>
            <a:r>
              <a:rPr lang="en-US" sz="2000" smtClean="0"/>
              <a:t>…</a:t>
            </a:r>
            <a:r>
              <a:rPr lang="en-US" sz="2000" smtClean="0">
                <a:latin typeface="Arial Narrow" pitchFamily="34" charset="0"/>
              </a:rPr>
              <a:t>. </a:t>
            </a:r>
          </a:p>
          <a:p>
            <a:pPr eaLnBrk="1" hangingPunct="1"/>
            <a:r>
              <a:rPr lang="en-US" sz="2000" smtClean="0">
                <a:latin typeface="Arial Narrow" pitchFamily="34" charset="0"/>
              </a:rPr>
              <a:t>	Mr.Chirman, Ladies and gentalmen.</a:t>
            </a:r>
          </a:p>
          <a:p>
            <a:pPr eaLnBrk="1" hangingPunct="1"/>
            <a:r>
              <a:rPr lang="en-US" sz="2000" smtClean="0">
                <a:latin typeface="Arial Narrow" pitchFamily="34" charset="0"/>
              </a:rPr>
              <a:t>My name is Bupawan Phuaphanprasert.</a:t>
            </a:r>
          </a:p>
          <a:p>
            <a:pPr eaLnBrk="1" hangingPunct="1"/>
            <a:r>
              <a:rPr lang="en-US" sz="2000" smtClean="0">
                <a:latin typeface="Arial Narrow" pitchFamily="34" charset="0"/>
              </a:rPr>
              <a:t>I am working in </a:t>
            </a:r>
            <a:r>
              <a:rPr lang="en-US" sz="1000" b="1" smtClean="0">
                <a:latin typeface="Arial Narrow" pitchFamily="34" charset="0"/>
              </a:rPr>
              <a:t>Suanprung Psychiatric Hospital, Muang, Chiang Mai, Thailand.</a:t>
            </a:r>
            <a:endParaRPr lang="en-US" sz="2000" smtClean="0">
              <a:latin typeface="Arial Narrow" pitchFamily="34" charset="0"/>
            </a:endParaRPr>
          </a:p>
          <a:p>
            <a:pPr eaLnBrk="1" hangingPunct="1"/>
            <a:r>
              <a:rPr lang="en-US" sz="2000" b="1" smtClean="0">
                <a:latin typeface="Arial Narrow" pitchFamily="34" charset="0"/>
              </a:rPr>
              <a:t>Today,I amm very happy to present you one part of my work </a:t>
            </a:r>
            <a:r>
              <a:rPr lang="en-US" sz="2000" b="1" smtClean="0"/>
              <a:t>‘</a:t>
            </a:r>
            <a:r>
              <a:rPr lang="en-US" sz="2000" smtClean="0">
                <a:latin typeface="Arial Narrow" pitchFamily="34" charset="0"/>
              </a:rPr>
              <a:t>Statistics in the Thai Mental Health Casemix Classification</a:t>
            </a:r>
            <a:r>
              <a:rPr lang="en-US" sz="2000" smtClean="0"/>
              <a:t>’</a:t>
            </a:r>
            <a:r>
              <a:rPr lang="en-US" sz="2000" smtClean="0">
                <a:latin typeface="Arial Narrow" pitchFamily="34" charset="0"/>
              </a:rPr>
              <a:t>.</a:t>
            </a:r>
          </a:p>
          <a:p>
            <a:pPr eaLnBrk="1" hangingPunct="1"/>
            <a:r>
              <a:rPr lang="en-US" sz="2000" smtClean="0">
                <a:latin typeface="Arial Narrow" pitchFamily="34" charset="0"/>
              </a:rPr>
              <a:t>My coresearch is Prof. </a:t>
            </a:r>
            <a:r>
              <a:rPr lang="en-US" sz="2000" b="1" smtClean="0">
                <a:latin typeface="Arial Narrow" pitchFamily="34" charset="0"/>
              </a:rPr>
              <a:t>Supasit Pannarunothai, the dean of </a:t>
            </a:r>
            <a:r>
              <a:rPr lang="en-US" sz="2000" smtClean="0">
                <a:latin typeface="Arial Narrow" pitchFamily="34" charset="0"/>
              </a:rPr>
              <a:t>Faculty of Medicine, Naresuap University.</a:t>
            </a:r>
          </a:p>
          <a:p>
            <a:pPr eaLnBrk="1" hangingPunct="1"/>
            <a:endParaRPr lang="en-US" sz="2000" b="1" smtClean="0">
              <a:latin typeface="Arial Narrow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FCDE4B6-C830-43FF-BFC6-8A048A88BDF4}" type="slidenum">
              <a:rPr lang="en-US" smtClean="0"/>
              <a:pPr/>
              <a:t>3</a:t>
            </a:fld>
            <a:endParaRPr lang="th-TH" smtClean="0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z="2000" smtClean="0">
                <a:latin typeface="Arial Narrow" pitchFamily="34" charset="0"/>
              </a:rPr>
              <a:t>Good morning </a:t>
            </a:r>
            <a:r>
              <a:rPr lang="en-US" sz="2000" smtClean="0"/>
              <a:t>…</a:t>
            </a:r>
            <a:r>
              <a:rPr lang="en-US" sz="2000" smtClean="0">
                <a:latin typeface="Arial Narrow" pitchFamily="34" charset="0"/>
              </a:rPr>
              <a:t>. </a:t>
            </a:r>
          </a:p>
          <a:p>
            <a:pPr eaLnBrk="1" hangingPunct="1"/>
            <a:r>
              <a:rPr lang="en-US" sz="2000" smtClean="0">
                <a:latin typeface="Arial Narrow" pitchFamily="34" charset="0"/>
              </a:rPr>
              <a:t>	Mr.Chirman, Ladies and gentalmen.</a:t>
            </a:r>
          </a:p>
          <a:p>
            <a:pPr eaLnBrk="1" hangingPunct="1"/>
            <a:r>
              <a:rPr lang="en-US" sz="2000" smtClean="0">
                <a:latin typeface="Arial Narrow" pitchFamily="34" charset="0"/>
              </a:rPr>
              <a:t>My name is Bupawan Phuaphanprasert.</a:t>
            </a:r>
          </a:p>
          <a:p>
            <a:pPr eaLnBrk="1" hangingPunct="1"/>
            <a:r>
              <a:rPr lang="en-US" sz="2000" smtClean="0">
                <a:latin typeface="Arial Narrow" pitchFamily="34" charset="0"/>
              </a:rPr>
              <a:t>I am working in </a:t>
            </a:r>
            <a:r>
              <a:rPr lang="en-US" sz="1000" b="1" smtClean="0">
                <a:latin typeface="Arial Narrow" pitchFamily="34" charset="0"/>
              </a:rPr>
              <a:t>Suanprung Psychiatric Hospital, Muang, Chiang Mai, Thailand.</a:t>
            </a:r>
            <a:endParaRPr lang="en-US" sz="2000" smtClean="0">
              <a:latin typeface="Arial Narrow" pitchFamily="34" charset="0"/>
            </a:endParaRPr>
          </a:p>
          <a:p>
            <a:pPr eaLnBrk="1" hangingPunct="1"/>
            <a:r>
              <a:rPr lang="en-US" sz="2000" b="1" smtClean="0">
                <a:latin typeface="Arial Narrow" pitchFamily="34" charset="0"/>
              </a:rPr>
              <a:t>Today,I amm very happy to present you one part of my work </a:t>
            </a:r>
            <a:r>
              <a:rPr lang="en-US" sz="2000" b="1" smtClean="0"/>
              <a:t>‘</a:t>
            </a:r>
            <a:r>
              <a:rPr lang="en-US" sz="2000" smtClean="0">
                <a:latin typeface="Arial Narrow" pitchFamily="34" charset="0"/>
              </a:rPr>
              <a:t>Statistics in the Thai Mental Health Casemix Classification</a:t>
            </a:r>
            <a:r>
              <a:rPr lang="en-US" sz="2000" smtClean="0"/>
              <a:t>’</a:t>
            </a:r>
            <a:r>
              <a:rPr lang="en-US" sz="2000" smtClean="0">
                <a:latin typeface="Arial Narrow" pitchFamily="34" charset="0"/>
              </a:rPr>
              <a:t>.</a:t>
            </a:r>
          </a:p>
          <a:p>
            <a:pPr eaLnBrk="1" hangingPunct="1"/>
            <a:r>
              <a:rPr lang="en-US" sz="2000" smtClean="0">
                <a:latin typeface="Arial Narrow" pitchFamily="34" charset="0"/>
              </a:rPr>
              <a:t>My coresearch is Prof. </a:t>
            </a:r>
            <a:r>
              <a:rPr lang="en-US" sz="2000" b="1" smtClean="0">
                <a:latin typeface="Arial Narrow" pitchFamily="34" charset="0"/>
              </a:rPr>
              <a:t>Supasit Pannarunothai, the dean of </a:t>
            </a:r>
            <a:r>
              <a:rPr lang="en-US" sz="2000" smtClean="0">
                <a:latin typeface="Arial Narrow" pitchFamily="34" charset="0"/>
              </a:rPr>
              <a:t>Faculty of Medicine, Naresuap University.</a:t>
            </a:r>
          </a:p>
          <a:p>
            <a:pPr eaLnBrk="1" hangingPunct="1"/>
            <a:endParaRPr lang="en-US" sz="2000" b="1" smtClean="0">
              <a:latin typeface="Arial Narrow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6F90AD7-E823-47D1-BEA2-E2B9377EA25A}" type="slidenum">
              <a:rPr lang="en-US" smtClean="0"/>
              <a:pPr/>
              <a:t>4</a:t>
            </a:fld>
            <a:endParaRPr lang="th-TH" smtClean="0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z="2000" smtClean="0">
                <a:latin typeface="Arial Narrow" pitchFamily="34" charset="0"/>
              </a:rPr>
              <a:t>Good morning </a:t>
            </a:r>
            <a:r>
              <a:rPr lang="en-US" sz="2000" smtClean="0"/>
              <a:t>…</a:t>
            </a:r>
            <a:r>
              <a:rPr lang="en-US" sz="2000" smtClean="0">
                <a:latin typeface="Arial Narrow" pitchFamily="34" charset="0"/>
              </a:rPr>
              <a:t>. </a:t>
            </a:r>
          </a:p>
          <a:p>
            <a:pPr eaLnBrk="1" hangingPunct="1"/>
            <a:r>
              <a:rPr lang="en-US" sz="2000" smtClean="0">
                <a:latin typeface="Arial Narrow" pitchFamily="34" charset="0"/>
              </a:rPr>
              <a:t>	Mr.Chirman, Ladies and gentalmen.</a:t>
            </a:r>
          </a:p>
          <a:p>
            <a:pPr eaLnBrk="1" hangingPunct="1"/>
            <a:r>
              <a:rPr lang="en-US" sz="2000" smtClean="0">
                <a:latin typeface="Arial Narrow" pitchFamily="34" charset="0"/>
              </a:rPr>
              <a:t>My name is Bupawan Phuaphanprasert.</a:t>
            </a:r>
          </a:p>
          <a:p>
            <a:pPr eaLnBrk="1" hangingPunct="1"/>
            <a:r>
              <a:rPr lang="en-US" sz="2000" smtClean="0">
                <a:latin typeface="Arial Narrow" pitchFamily="34" charset="0"/>
              </a:rPr>
              <a:t>I am working in </a:t>
            </a:r>
            <a:r>
              <a:rPr lang="en-US" sz="1000" b="1" smtClean="0">
                <a:latin typeface="Arial Narrow" pitchFamily="34" charset="0"/>
              </a:rPr>
              <a:t>Suanprung Psychiatric Hospital, Muang, Chiang Mai, Thailand.</a:t>
            </a:r>
            <a:endParaRPr lang="en-US" sz="2000" smtClean="0">
              <a:latin typeface="Arial Narrow" pitchFamily="34" charset="0"/>
            </a:endParaRPr>
          </a:p>
          <a:p>
            <a:pPr eaLnBrk="1" hangingPunct="1"/>
            <a:r>
              <a:rPr lang="en-US" sz="2000" b="1" smtClean="0">
                <a:latin typeface="Arial Narrow" pitchFamily="34" charset="0"/>
              </a:rPr>
              <a:t>Today,I amm very happy to present you one part of my work </a:t>
            </a:r>
            <a:r>
              <a:rPr lang="en-US" sz="2000" b="1" smtClean="0"/>
              <a:t>‘</a:t>
            </a:r>
            <a:r>
              <a:rPr lang="en-US" sz="2000" smtClean="0">
                <a:latin typeface="Arial Narrow" pitchFamily="34" charset="0"/>
              </a:rPr>
              <a:t>Statistics in the Thai Mental Health Casemix Classification</a:t>
            </a:r>
            <a:r>
              <a:rPr lang="en-US" sz="2000" smtClean="0"/>
              <a:t>’</a:t>
            </a:r>
            <a:r>
              <a:rPr lang="en-US" sz="2000" smtClean="0">
                <a:latin typeface="Arial Narrow" pitchFamily="34" charset="0"/>
              </a:rPr>
              <a:t>.</a:t>
            </a:r>
          </a:p>
          <a:p>
            <a:pPr eaLnBrk="1" hangingPunct="1"/>
            <a:r>
              <a:rPr lang="en-US" sz="2000" smtClean="0">
                <a:latin typeface="Arial Narrow" pitchFamily="34" charset="0"/>
              </a:rPr>
              <a:t>My coresearch is Prof. </a:t>
            </a:r>
            <a:r>
              <a:rPr lang="en-US" sz="2000" b="1" smtClean="0">
                <a:latin typeface="Arial Narrow" pitchFamily="34" charset="0"/>
              </a:rPr>
              <a:t>Supasit Pannarunothai, the dean of </a:t>
            </a:r>
            <a:r>
              <a:rPr lang="en-US" sz="2000" smtClean="0">
                <a:latin typeface="Arial Narrow" pitchFamily="34" charset="0"/>
              </a:rPr>
              <a:t>Faculty of Medicine, Naresuap University.</a:t>
            </a:r>
          </a:p>
          <a:p>
            <a:pPr eaLnBrk="1" hangingPunct="1"/>
            <a:endParaRPr lang="en-US" sz="2000" b="1" smtClean="0">
              <a:latin typeface="Arial Narrow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DA57B10-C244-4E44-AA9F-2D8BEBACE45A}" type="slidenum">
              <a:rPr lang="en-US" smtClean="0"/>
              <a:pPr/>
              <a:t>5</a:t>
            </a:fld>
            <a:endParaRPr lang="th-TH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z="2000" smtClean="0">
                <a:latin typeface="Arial Narrow" pitchFamily="34" charset="0"/>
              </a:rPr>
              <a:t>Good morning </a:t>
            </a:r>
            <a:r>
              <a:rPr lang="en-US" sz="2000" smtClean="0"/>
              <a:t>…</a:t>
            </a:r>
            <a:r>
              <a:rPr lang="en-US" sz="2000" smtClean="0">
                <a:latin typeface="Arial Narrow" pitchFamily="34" charset="0"/>
              </a:rPr>
              <a:t>. </a:t>
            </a:r>
          </a:p>
          <a:p>
            <a:pPr eaLnBrk="1" hangingPunct="1"/>
            <a:r>
              <a:rPr lang="en-US" sz="2000" smtClean="0">
                <a:latin typeface="Arial Narrow" pitchFamily="34" charset="0"/>
              </a:rPr>
              <a:t>	Mr.Chirman, Ladies and gentalmen.</a:t>
            </a:r>
          </a:p>
          <a:p>
            <a:pPr eaLnBrk="1" hangingPunct="1"/>
            <a:r>
              <a:rPr lang="en-US" sz="2000" smtClean="0">
                <a:latin typeface="Arial Narrow" pitchFamily="34" charset="0"/>
              </a:rPr>
              <a:t>My name is Bupawan Phuaphanprasert.</a:t>
            </a:r>
          </a:p>
          <a:p>
            <a:pPr eaLnBrk="1" hangingPunct="1"/>
            <a:r>
              <a:rPr lang="en-US" sz="2000" smtClean="0">
                <a:latin typeface="Arial Narrow" pitchFamily="34" charset="0"/>
              </a:rPr>
              <a:t>I am working in </a:t>
            </a:r>
            <a:r>
              <a:rPr lang="en-US" sz="1000" b="1" smtClean="0">
                <a:latin typeface="Arial Narrow" pitchFamily="34" charset="0"/>
              </a:rPr>
              <a:t>Suanprung Psychiatric Hospital, Muang, Chiang Mai, Thailand.</a:t>
            </a:r>
            <a:endParaRPr lang="en-US" sz="2000" smtClean="0">
              <a:latin typeface="Arial Narrow" pitchFamily="34" charset="0"/>
            </a:endParaRPr>
          </a:p>
          <a:p>
            <a:pPr eaLnBrk="1" hangingPunct="1"/>
            <a:r>
              <a:rPr lang="en-US" sz="2000" b="1" smtClean="0">
                <a:latin typeface="Arial Narrow" pitchFamily="34" charset="0"/>
              </a:rPr>
              <a:t>Today,I amm very happy to present you one part of my work </a:t>
            </a:r>
            <a:r>
              <a:rPr lang="en-US" sz="2000" b="1" smtClean="0"/>
              <a:t>‘</a:t>
            </a:r>
            <a:r>
              <a:rPr lang="en-US" sz="2000" smtClean="0">
                <a:latin typeface="Arial Narrow" pitchFamily="34" charset="0"/>
              </a:rPr>
              <a:t>Statistics in the Thai Mental Health Casemix Classification</a:t>
            </a:r>
            <a:r>
              <a:rPr lang="en-US" sz="2000" smtClean="0"/>
              <a:t>’</a:t>
            </a:r>
            <a:r>
              <a:rPr lang="en-US" sz="2000" smtClean="0">
                <a:latin typeface="Arial Narrow" pitchFamily="34" charset="0"/>
              </a:rPr>
              <a:t>.</a:t>
            </a:r>
          </a:p>
          <a:p>
            <a:pPr eaLnBrk="1" hangingPunct="1"/>
            <a:r>
              <a:rPr lang="en-US" sz="2000" smtClean="0">
                <a:latin typeface="Arial Narrow" pitchFamily="34" charset="0"/>
              </a:rPr>
              <a:t>My coresearch is Prof. </a:t>
            </a:r>
            <a:r>
              <a:rPr lang="en-US" sz="2000" b="1" smtClean="0">
                <a:latin typeface="Arial Narrow" pitchFamily="34" charset="0"/>
              </a:rPr>
              <a:t>Supasit Pannarunothai, the dean of </a:t>
            </a:r>
            <a:r>
              <a:rPr lang="en-US" sz="2000" smtClean="0">
                <a:latin typeface="Arial Narrow" pitchFamily="34" charset="0"/>
              </a:rPr>
              <a:t>Faculty of Medicine, Naresuap University.</a:t>
            </a:r>
          </a:p>
          <a:p>
            <a:pPr eaLnBrk="1" hangingPunct="1"/>
            <a:endParaRPr lang="en-US" sz="2000" b="1" smtClean="0">
              <a:latin typeface="Arial Narrow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1CB920C-8F62-4348-9F34-D9F6283B2870}" type="slidenum">
              <a:rPr lang="en-US" smtClean="0"/>
              <a:pPr/>
              <a:t>6</a:t>
            </a:fld>
            <a:endParaRPr lang="th-TH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z="2000" smtClean="0">
                <a:latin typeface="Arial Narrow" pitchFamily="34" charset="0"/>
              </a:rPr>
              <a:t>Good morning </a:t>
            </a:r>
            <a:r>
              <a:rPr lang="en-US" sz="2000" smtClean="0"/>
              <a:t>…</a:t>
            </a:r>
            <a:r>
              <a:rPr lang="en-US" sz="2000" smtClean="0">
                <a:latin typeface="Arial Narrow" pitchFamily="34" charset="0"/>
              </a:rPr>
              <a:t>. </a:t>
            </a:r>
          </a:p>
          <a:p>
            <a:pPr eaLnBrk="1" hangingPunct="1"/>
            <a:r>
              <a:rPr lang="en-US" sz="2000" smtClean="0">
                <a:latin typeface="Arial Narrow" pitchFamily="34" charset="0"/>
              </a:rPr>
              <a:t>	Mr.Chirman, Ladies and gentalmen.</a:t>
            </a:r>
          </a:p>
          <a:p>
            <a:pPr eaLnBrk="1" hangingPunct="1"/>
            <a:r>
              <a:rPr lang="en-US" sz="2000" smtClean="0">
                <a:latin typeface="Arial Narrow" pitchFamily="34" charset="0"/>
              </a:rPr>
              <a:t>My name is Bupawan Phuaphanprasert.</a:t>
            </a:r>
          </a:p>
          <a:p>
            <a:pPr eaLnBrk="1" hangingPunct="1"/>
            <a:r>
              <a:rPr lang="en-US" sz="2000" smtClean="0">
                <a:latin typeface="Arial Narrow" pitchFamily="34" charset="0"/>
              </a:rPr>
              <a:t>I am working in </a:t>
            </a:r>
            <a:r>
              <a:rPr lang="en-US" sz="1000" b="1" smtClean="0">
                <a:latin typeface="Arial Narrow" pitchFamily="34" charset="0"/>
              </a:rPr>
              <a:t>Suanprung Psychiatric Hospital, Muang, Chiang Mai, Thailand.</a:t>
            </a:r>
            <a:endParaRPr lang="en-US" sz="2000" smtClean="0">
              <a:latin typeface="Arial Narrow" pitchFamily="34" charset="0"/>
            </a:endParaRPr>
          </a:p>
          <a:p>
            <a:pPr eaLnBrk="1" hangingPunct="1"/>
            <a:r>
              <a:rPr lang="en-US" sz="2000" b="1" smtClean="0">
                <a:latin typeface="Arial Narrow" pitchFamily="34" charset="0"/>
              </a:rPr>
              <a:t>Today,I amm very happy to present you one part of my work </a:t>
            </a:r>
            <a:r>
              <a:rPr lang="en-US" sz="2000" b="1" smtClean="0"/>
              <a:t>‘</a:t>
            </a:r>
            <a:r>
              <a:rPr lang="en-US" sz="2000" smtClean="0">
                <a:latin typeface="Arial Narrow" pitchFamily="34" charset="0"/>
              </a:rPr>
              <a:t>Statistics in the Thai Mental Health Casemix Classification</a:t>
            </a:r>
            <a:r>
              <a:rPr lang="en-US" sz="2000" smtClean="0"/>
              <a:t>’</a:t>
            </a:r>
            <a:r>
              <a:rPr lang="en-US" sz="2000" smtClean="0">
                <a:latin typeface="Arial Narrow" pitchFamily="34" charset="0"/>
              </a:rPr>
              <a:t>.</a:t>
            </a:r>
          </a:p>
          <a:p>
            <a:pPr eaLnBrk="1" hangingPunct="1"/>
            <a:r>
              <a:rPr lang="en-US" sz="2000" smtClean="0">
                <a:latin typeface="Arial Narrow" pitchFamily="34" charset="0"/>
              </a:rPr>
              <a:t>My coresearch is Prof. </a:t>
            </a:r>
            <a:r>
              <a:rPr lang="en-US" sz="2000" b="1" smtClean="0">
                <a:latin typeface="Arial Narrow" pitchFamily="34" charset="0"/>
              </a:rPr>
              <a:t>Supasit Pannarunothai, the dean of </a:t>
            </a:r>
            <a:r>
              <a:rPr lang="en-US" sz="2000" smtClean="0">
                <a:latin typeface="Arial Narrow" pitchFamily="34" charset="0"/>
              </a:rPr>
              <a:t>Faculty of Medicine, Naresuap University.</a:t>
            </a:r>
          </a:p>
          <a:p>
            <a:pPr eaLnBrk="1" hangingPunct="1"/>
            <a:endParaRPr lang="en-US" sz="2000" b="1" smtClean="0">
              <a:latin typeface="Arial Narrow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7FF2C7A-979F-418D-8379-60494617865F}" type="slidenum">
              <a:rPr lang="en-US" smtClean="0"/>
              <a:pPr/>
              <a:t>7</a:t>
            </a:fld>
            <a:endParaRPr lang="th-TH" smtClean="0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z="2000" smtClean="0">
                <a:latin typeface="Arial Narrow" pitchFamily="34" charset="0"/>
              </a:rPr>
              <a:t>Good morning </a:t>
            </a:r>
            <a:r>
              <a:rPr lang="en-US" sz="2000" smtClean="0"/>
              <a:t>…</a:t>
            </a:r>
            <a:r>
              <a:rPr lang="en-US" sz="2000" smtClean="0">
                <a:latin typeface="Arial Narrow" pitchFamily="34" charset="0"/>
              </a:rPr>
              <a:t>. </a:t>
            </a:r>
          </a:p>
          <a:p>
            <a:pPr eaLnBrk="1" hangingPunct="1"/>
            <a:r>
              <a:rPr lang="en-US" sz="2000" smtClean="0">
                <a:latin typeface="Arial Narrow" pitchFamily="34" charset="0"/>
              </a:rPr>
              <a:t>	Mr.Chirman, Ladies and gentalmen.</a:t>
            </a:r>
          </a:p>
          <a:p>
            <a:pPr eaLnBrk="1" hangingPunct="1"/>
            <a:r>
              <a:rPr lang="en-US" sz="2000" smtClean="0">
                <a:latin typeface="Arial Narrow" pitchFamily="34" charset="0"/>
              </a:rPr>
              <a:t>My name is Bupawan Phuaphanprasert.</a:t>
            </a:r>
          </a:p>
          <a:p>
            <a:pPr eaLnBrk="1" hangingPunct="1"/>
            <a:r>
              <a:rPr lang="en-US" sz="2000" smtClean="0">
                <a:latin typeface="Arial Narrow" pitchFamily="34" charset="0"/>
              </a:rPr>
              <a:t>I am working in </a:t>
            </a:r>
            <a:r>
              <a:rPr lang="en-US" sz="1000" b="1" smtClean="0">
                <a:latin typeface="Arial Narrow" pitchFamily="34" charset="0"/>
              </a:rPr>
              <a:t>Suanprung Psychiatric Hospital, Muang, Chiang Mai, Thailand.</a:t>
            </a:r>
            <a:endParaRPr lang="en-US" sz="2000" smtClean="0">
              <a:latin typeface="Arial Narrow" pitchFamily="34" charset="0"/>
            </a:endParaRPr>
          </a:p>
          <a:p>
            <a:pPr eaLnBrk="1" hangingPunct="1"/>
            <a:r>
              <a:rPr lang="en-US" sz="2000" b="1" smtClean="0">
                <a:latin typeface="Arial Narrow" pitchFamily="34" charset="0"/>
              </a:rPr>
              <a:t>Today,I amm very happy to present you one part of my work </a:t>
            </a:r>
            <a:r>
              <a:rPr lang="en-US" sz="2000" b="1" smtClean="0"/>
              <a:t>‘</a:t>
            </a:r>
            <a:r>
              <a:rPr lang="en-US" sz="2000" smtClean="0">
                <a:latin typeface="Arial Narrow" pitchFamily="34" charset="0"/>
              </a:rPr>
              <a:t>Statistics in the Thai Mental Health Casemix Classification</a:t>
            </a:r>
            <a:r>
              <a:rPr lang="en-US" sz="2000" smtClean="0"/>
              <a:t>’</a:t>
            </a:r>
            <a:r>
              <a:rPr lang="en-US" sz="2000" smtClean="0">
                <a:latin typeface="Arial Narrow" pitchFamily="34" charset="0"/>
              </a:rPr>
              <a:t>.</a:t>
            </a:r>
          </a:p>
          <a:p>
            <a:pPr eaLnBrk="1" hangingPunct="1"/>
            <a:r>
              <a:rPr lang="en-US" sz="2000" smtClean="0">
                <a:latin typeface="Arial Narrow" pitchFamily="34" charset="0"/>
              </a:rPr>
              <a:t>My coresearch is Prof. </a:t>
            </a:r>
            <a:r>
              <a:rPr lang="en-US" sz="2000" b="1" smtClean="0">
                <a:latin typeface="Arial Narrow" pitchFamily="34" charset="0"/>
              </a:rPr>
              <a:t>Supasit Pannarunothai, the dean of </a:t>
            </a:r>
            <a:r>
              <a:rPr lang="en-US" sz="2000" smtClean="0">
                <a:latin typeface="Arial Narrow" pitchFamily="34" charset="0"/>
              </a:rPr>
              <a:t>Faculty of Medicine, Naresuap University.</a:t>
            </a:r>
          </a:p>
          <a:p>
            <a:pPr eaLnBrk="1" hangingPunct="1"/>
            <a:endParaRPr lang="en-US" sz="2000" b="1" smtClean="0">
              <a:latin typeface="Arial Narrow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DBE71C4D-7E95-44C0-9D8F-BAD2ED2DA892}" type="slidenum">
              <a:rPr kumimoji="1" lang="en-US" sz="1200">
                <a:latin typeface="Arial Narrow" pitchFamily="34" charset="0"/>
              </a:rPr>
              <a:pPr algn="r"/>
              <a:t>8</a:t>
            </a:fld>
            <a:endParaRPr kumimoji="1" lang="th-TH" sz="1200">
              <a:latin typeface="Arial Narrow" pitchFamily="34" charset="0"/>
            </a:endParaRPr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z="2000" smtClean="0">
                <a:latin typeface="Arial Narrow" pitchFamily="34" charset="0"/>
              </a:rPr>
              <a:t>Good morning </a:t>
            </a:r>
            <a:r>
              <a:rPr lang="en-US" sz="2000" smtClean="0"/>
              <a:t>…</a:t>
            </a:r>
            <a:r>
              <a:rPr lang="en-US" sz="2000" smtClean="0">
                <a:latin typeface="Arial Narrow" pitchFamily="34" charset="0"/>
              </a:rPr>
              <a:t>. </a:t>
            </a:r>
          </a:p>
          <a:p>
            <a:pPr eaLnBrk="1" hangingPunct="1"/>
            <a:r>
              <a:rPr lang="en-US" sz="2000" smtClean="0">
                <a:latin typeface="Arial Narrow" pitchFamily="34" charset="0"/>
              </a:rPr>
              <a:t>	Mr.Chirman, Ladies and gentalmen.</a:t>
            </a:r>
          </a:p>
          <a:p>
            <a:pPr eaLnBrk="1" hangingPunct="1"/>
            <a:r>
              <a:rPr lang="en-US" sz="2000" smtClean="0">
                <a:latin typeface="Arial Narrow" pitchFamily="34" charset="0"/>
              </a:rPr>
              <a:t>My name is Bupawan Phuaphanprasert.</a:t>
            </a:r>
          </a:p>
          <a:p>
            <a:pPr eaLnBrk="1" hangingPunct="1"/>
            <a:r>
              <a:rPr lang="en-US" sz="2000" smtClean="0">
                <a:latin typeface="Arial Narrow" pitchFamily="34" charset="0"/>
              </a:rPr>
              <a:t>I am working in </a:t>
            </a:r>
            <a:r>
              <a:rPr lang="en-US" sz="1000" b="1" smtClean="0">
                <a:latin typeface="Arial Narrow" pitchFamily="34" charset="0"/>
              </a:rPr>
              <a:t>Suanprung Psychiatric Hospital, Muang, Chiang Mai, Thailand.</a:t>
            </a:r>
            <a:endParaRPr lang="en-US" sz="2000" smtClean="0">
              <a:latin typeface="Arial Narrow" pitchFamily="34" charset="0"/>
            </a:endParaRPr>
          </a:p>
          <a:p>
            <a:pPr eaLnBrk="1" hangingPunct="1"/>
            <a:r>
              <a:rPr lang="en-US" sz="2000" b="1" smtClean="0">
                <a:latin typeface="Arial Narrow" pitchFamily="34" charset="0"/>
              </a:rPr>
              <a:t>Today,I amm very happy to present you one part of my work </a:t>
            </a:r>
            <a:r>
              <a:rPr lang="en-US" sz="2000" b="1" smtClean="0"/>
              <a:t>‘</a:t>
            </a:r>
            <a:r>
              <a:rPr lang="en-US" sz="2000" smtClean="0">
                <a:latin typeface="Arial Narrow" pitchFamily="34" charset="0"/>
              </a:rPr>
              <a:t>Statistics in the Thai Mental Health Casemix Classification</a:t>
            </a:r>
            <a:r>
              <a:rPr lang="en-US" sz="2000" smtClean="0"/>
              <a:t>’</a:t>
            </a:r>
            <a:r>
              <a:rPr lang="en-US" sz="2000" smtClean="0">
                <a:latin typeface="Arial Narrow" pitchFamily="34" charset="0"/>
              </a:rPr>
              <a:t>.</a:t>
            </a:r>
          </a:p>
          <a:p>
            <a:pPr eaLnBrk="1" hangingPunct="1"/>
            <a:r>
              <a:rPr lang="en-US" sz="2000" smtClean="0">
                <a:latin typeface="Arial Narrow" pitchFamily="34" charset="0"/>
              </a:rPr>
              <a:t>My coresearch is Prof. </a:t>
            </a:r>
            <a:r>
              <a:rPr lang="en-US" sz="2000" b="1" smtClean="0">
                <a:latin typeface="Arial Narrow" pitchFamily="34" charset="0"/>
              </a:rPr>
              <a:t>Supasit Pannarunothai, the dean of </a:t>
            </a:r>
            <a:r>
              <a:rPr lang="en-US" sz="2000" smtClean="0">
                <a:latin typeface="Arial Narrow" pitchFamily="34" charset="0"/>
              </a:rPr>
              <a:t>Faculty of Medicine, Naresuap University.</a:t>
            </a:r>
          </a:p>
          <a:p>
            <a:pPr eaLnBrk="1" hangingPunct="1"/>
            <a:endParaRPr lang="en-US" sz="2000" b="1" smtClean="0">
              <a:latin typeface="Arial Narrow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72AC7204-285A-4DE9-8CD7-15901C6AF7D1}" type="slidenum">
              <a:rPr kumimoji="1" lang="en-US" sz="1200">
                <a:latin typeface="Arial Narrow" pitchFamily="34" charset="0"/>
              </a:rPr>
              <a:pPr algn="r"/>
              <a:t>10</a:t>
            </a:fld>
            <a:endParaRPr kumimoji="1" lang="th-TH" sz="1200">
              <a:latin typeface="Arial Narrow" pitchFamily="34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z="2000" smtClean="0">
                <a:latin typeface="Arial Narrow" pitchFamily="34" charset="0"/>
              </a:rPr>
              <a:t>Good morning </a:t>
            </a:r>
            <a:r>
              <a:rPr lang="en-US" sz="2000" smtClean="0"/>
              <a:t>…</a:t>
            </a:r>
            <a:r>
              <a:rPr lang="en-US" sz="2000" smtClean="0">
                <a:latin typeface="Arial Narrow" pitchFamily="34" charset="0"/>
              </a:rPr>
              <a:t>. </a:t>
            </a:r>
          </a:p>
          <a:p>
            <a:pPr eaLnBrk="1" hangingPunct="1"/>
            <a:r>
              <a:rPr lang="en-US" sz="2000" smtClean="0">
                <a:latin typeface="Arial Narrow" pitchFamily="34" charset="0"/>
              </a:rPr>
              <a:t>	Mr.Chirman, Ladies and gentalmen.</a:t>
            </a:r>
          </a:p>
          <a:p>
            <a:pPr eaLnBrk="1" hangingPunct="1"/>
            <a:r>
              <a:rPr lang="en-US" sz="2000" smtClean="0">
                <a:latin typeface="Arial Narrow" pitchFamily="34" charset="0"/>
              </a:rPr>
              <a:t>My name is Bupawan Phuaphanprasert.</a:t>
            </a:r>
          </a:p>
          <a:p>
            <a:pPr eaLnBrk="1" hangingPunct="1"/>
            <a:r>
              <a:rPr lang="en-US" sz="2000" smtClean="0">
                <a:latin typeface="Arial Narrow" pitchFamily="34" charset="0"/>
              </a:rPr>
              <a:t>I am working in </a:t>
            </a:r>
            <a:r>
              <a:rPr lang="en-US" sz="1000" b="1" smtClean="0">
                <a:latin typeface="Arial Narrow" pitchFamily="34" charset="0"/>
              </a:rPr>
              <a:t>Suanprung Psychiatric Hospital, Muang, Chiang Mai, Thailand.</a:t>
            </a:r>
            <a:endParaRPr lang="en-US" sz="2000" smtClean="0">
              <a:latin typeface="Arial Narrow" pitchFamily="34" charset="0"/>
            </a:endParaRPr>
          </a:p>
          <a:p>
            <a:pPr eaLnBrk="1" hangingPunct="1"/>
            <a:r>
              <a:rPr lang="en-US" sz="2000" b="1" smtClean="0">
                <a:latin typeface="Arial Narrow" pitchFamily="34" charset="0"/>
              </a:rPr>
              <a:t>Today,I amm very happy to present you one part of my work </a:t>
            </a:r>
            <a:r>
              <a:rPr lang="en-US" sz="2000" b="1" smtClean="0"/>
              <a:t>‘</a:t>
            </a:r>
            <a:r>
              <a:rPr lang="en-US" sz="2000" smtClean="0">
                <a:latin typeface="Arial Narrow" pitchFamily="34" charset="0"/>
              </a:rPr>
              <a:t>Statistics in the Thai Mental Health Casemix Classification</a:t>
            </a:r>
            <a:r>
              <a:rPr lang="en-US" sz="2000" smtClean="0"/>
              <a:t>’</a:t>
            </a:r>
            <a:r>
              <a:rPr lang="en-US" sz="2000" smtClean="0">
                <a:latin typeface="Arial Narrow" pitchFamily="34" charset="0"/>
              </a:rPr>
              <a:t>.</a:t>
            </a:r>
          </a:p>
          <a:p>
            <a:pPr eaLnBrk="1" hangingPunct="1"/>
            <a:r>
              <a:rPr lang="en-US" sz="2000" smtClean="0">
                <a:latin typeface="Arial Narrow" pitchFamily="34" charset="0"/>
              </a:rPr>
              <a:t>My coresearch is Prof. </a:t>
            </a:r>
            <a:r>
              <a:rPr lang="en-US" sz="2000" b="1" smtClean="0">
                <a:latin typeface="Arial Narrow" pitchFamily="34" charset="0"/>
              </a:rPr>
              <a:t>Supasit Pannarunothai, the dean of </a:t>
            </a:r>
            <a:r>
              <a:rPr lang="en-US" sz="2000" smtClean="0">
                <a:latin typeface="Arial Narrow" pitchFamily="34" charset="0"/>
              </a:rPr>
              <a:t>Faculty of Medicine, Naresuap University.</a:t>
            </a:r>
          </a:p>
          <a:p>
            <a:pPr eaLnBrk="1" hangingPunct="1"/>
            <a:endParaRPr lang="en-US" sz="2000" b="1" smtClean="0">
              <a:latin typeface="Arial Narrow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1D909-064C-4F0A-86EB-4FC3F841131B}" type="datetimeFigureOut">
              <a:rPr lang="en-US" smtClean="0"/>
              <a:pPr/>
              <a:t>8/8/2011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21DE6-196D-4F14-BAD6-D3C0B23A37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1D909-064C-4F0A-86EB-4FC3F841131B}" type="datetimeFigureOut">
              <a:rPr lang="en-US" smtClean="0"/>
              <a:pPr/>
              <a:t>8/8/2011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21DE6-196D-4F14-BAD6-D3C0B23A37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1D909-064C-4F0A-86EB-4FC3F841131B}" type="datetimeFigureOut">
              <a:rPr lang="en-US" smtClean="0"/>
              <a:pPr/>
              <a:t>8/8/2011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21DE6-196D-4F14-BAD6-D3C0B23A37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1D909-064C-4F0A-86EB-4FC3F841131B}" type="datetimeFigureOut">
              <a:rPr lang="en-US" smtClean="0"/>
              <a:pPr/>
              <a:t>8/8/2011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21DE6-196D-4F14-BAD6-D3C0B23A37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1D909-064C-4F0A-86EB-4FC3F841131B}" type="datetimeFigureOut">
              <a:rPr lang="en-US" smtClean="0"/>
              <a:pPr/>
              <a:t>8/8/2011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21DE6-196D-4F14-BAD6-D3C0B23A37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1D909-064C-4F0A-86EB-4FC3F841131B}" type="datetimeFigureOut">
              <a:rPr lang="en-US" smtClean="0"/>
              <a:pPr/>
              <a:t>8/8/2011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21DE6-196D-4F14-BAD6-D3C0B23A37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1D909-064C-4F0A-86EB-4FC3F841131B}" type="datetimeFigureOut">
              <a:rPr lang="en-US" smtClean="0"/>
              <a:pPr/>
              <a:t>8/8/2011</a:t>
            </a:fld>
            <a:endParaRPr lang="en-US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21DE6-196D-4F14-BAD6-D3C0B23A37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1D909-064C-4F0A-86EB-4FC3F841131B}" type="datetimeFigureOut">
              <a:rPr lang="en-US" smtClean="0"/>
              <a:pPr/>
              <a:t>8/8/2011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21DE6-196D-4F14-BAD6-D3C0B23A37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1D909-064C-4F0A-86EB-4FC3F841131B}" type="datetimeFigureOut">
              <a:rPr lang="en-US" smtClean="0"/>
              <a:pPr/>
              <a:t>8/8/2011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21DE6-196D-4F14-BAD6-D3C0B23A37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1D909-064C-4F0A-86EB-4FC3F841131B}" type="datetimeFigureOut">
              <a:rPr lang="en-US" smtClean="0"/>
              <a:pPr/>
              <a:t>8/8/2011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21DE6-196D-4F14-BAD6-D3C0B23A37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1D909-064C-4F0A-86EB-4FC3F841131B}" type="datetimeFigureOut">
              <a:rPr lang="en-US" smtClean="0"/>
              <a:pPr/>
              <a:t>8/8/2011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21DE6-196D-4F14-BAD6-D3C0B23A37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A1D909-064C-4F0A-86EB-4FC3F841131B}" type="datetimeFigureOut">
              <a:rPr lang="en-US" smtClean="0"/>
              <a:pPr/>
              <a:t>8/8/2011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E21DE6-196D-4F14-BAD6-D3C0B23A371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011486"/>
          </a:xfrm>
        </p:spPr>
        <p:txBody>
          <a:bodyPr>
            <a:normAutofit/>
          </a:bodyPr>
          <a:lstStyle/>
          <a:p>
            <a:r>
              <a:rPr lang="th-TH" sz="3600" b="1" dirty="0">
                <a:latin typeface="Angsana New" pitchFamily="18" charset="-34"/>
                <a:cs typeface="Angsana New" pitchFamily="18" charset="-34"/>
              </a:rPr>
              <a:t>การพัฒนาการวัดประสิทธิภาพบริการจิต</a:t>
            </a:r>
            <a:r>
              <a:rPr lang="th-TH" sz="3600" b="1" dirty="0" smtClean="0">
                <a:latin typeface="Angsana New" pitchFamily="18" charset="-34"/>
                <a:cs typeface="Angsana New" pitchFamily="18" charset="-34"/>
              </a:rPr>
              <a:t>เวช</a:t>
            </a:r>
            <a:r>
              <a:rPr lang="en-US" sz="3600" b="1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3600" b="1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600" b="1" dirty="0" smtClean="0">
                <a:latin typeface="Angsana New" pitchFamily="18" charset="-34"/>
                <a:cs typeface="Angsana New" pitchFamily="18" charset="-34"/>
              </a:rPr>
              <a:t>ด้วย</a:t>
            </a:r>
            <a:r>
              <a:rPr lang="th-TH" sz="3600" b="1" dirty="0">
                <a:latin typeface="Angsana New" pitchFamily="18" charset="-34"/>
                <a:cs typeface="Angsana New" pitchFamily="18" charset="-34"/>
              </a:rPr>
              <a:t>วิธีแบบจำลอง </a:t>
            </a:r>
            <a:r>
              <a:rPr lang="en-US" sz="3600" b="1" dirty="0">
                <a:latin typeface="Angsana New" pitchFamily="18" charset="-34"/>
                <a:cs typeface="Angsana New" pitchFamily="18" charset="-34"/>
              </a:rPr>
              <a:t>Data Envelopment Analysis</a:t>
            </a:r>
            <a:r>
              <a:rPr lang="th-TH" sz="3600" b="1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3600" b="1" dirty="0" smtClean="0">
                <a:latin typeface="Angsana New" pitchFamily="18" charset="-34"/>
                <a:cs typeface="Angsana New" pitchFamily="18" charset="-34"/>
              </a:rPr>
              <a:t>:</a:t>
            </a:r>
            <a:br>
              <a:rPr lang="en-US" sz="3600" b="1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600" b="1" dirty="0" smtClean="0">
                <a:latin typeface="Angsana New" pitchFamily="18" charset="-34"/>
                <a:cs typeface="Angsana New" pitchFamily="18" charset="-34"/>
              </a:rPr>
              <a:t>กรณีศึกษา</a:t>
            </a:r>
            <a:r>
              <a:rPr lang="th-TH" sz="3600" b="1" dirty="0">
                <a:latin typeface="Angsana New" pitchFamily="18" charset="-34"/>
                <a:cs typeface="Angsana New" pitchFamily="18" charset="-34"/>
              </a:rPr>
              <a:t>ของโรงพยาบาลทั่วไปและโรงพยาบาล</a:t>
            </a:r>
            <a:r>
              <a:rPr lang="th-TH" sz="3600" b="1" dirty="0" smtClean="0">
                <a:latin typeface="Angsana New" pitchFamily="18" charset="-34"/>
                <a:cs typeface="Angsana New" pitchFamily="18" charset="-34"/>
              </a:rPr>
              <a:t>ชุมชน</a:t>
            </a:r>
            <a:r>
              <a:rPr lang="en-US" sz="3600" b="1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3600" b="1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600" b="1" dirty="0" smtClean="0">
                <a:latin typeface="Angsana New" pitchFamily="18" charset="-34"/>
                <a:cs typeface="Angsana New" pitchFamily="18" charset="-34"/>
              </a:rPr>
              <a:t>ใน</a:t>
            </a:r>
            <a:r>
              <a:rPr lang="th-TH" sz="3600" b="1" dirty="0">
                <a:latin typeface="Angsana New" pitchFamily="18" charset="-34"/>
                <a:cs typeface="Angsana New" pitchFamily="18" charset="-34"/>
              </a:rPr>
              <a:t>เขตจังหวัดภาคเหนือของประเทศ</a:t>
            </a:r>
            <a:r>
              <a:rPr lang="th-TH" sz="3600" b="1" dirty="0" smtClean="0">
                <a:latin typeface="Angsana New" pitchFamily="18" charset="-34"/>
                <a:cs typeface="Angsana New" pitchFamily="18" charset="-34"/>
              </a:rPr>
              <a:t>ไท</a:t>
            </a:r>
            <a:r>
              <a:rPr lang="th-TH" sz="3600" b="1" dirty="0" smtClean="0"/>
              <a:t>ย</a:t>
            </a:r>
            <a:endParaRPr lang="en-US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3286124"/>
            <a:ext cx="8229600" cy="2714644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โดย</a:t>
            </a:r>
          </a:p>
          <a:p>
            <a:pPr algn="ctr">
              <a:buNone/>
            </a:pPr>
            <a:endParaRPr lang="en-US" dirty="0" smtClean="0">
              <a:latin typeface="Angsana New" pitchFamily="18" charset="-34"/>
              <a:cs typeface="Angsana New" pitchFamily="18" charset="-34"/>
            </a:endParaRPr>
          </a:p>
          <a:p>
            <a:pPr algn="ctr">
              <a:buNone/>
            </a:pP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กองแผนงาน กรมสุขภาพจิต</a:t>
            </a:r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 </a:t>
            </a:r>
            <a:endParaRPr lang="en-US" dirty="0" smtClean="0">
              <a:latin typeface="Angsana New" pitchFamily="18" charset="-34"/>
              <a:cs typeface="Angsana New" pitchFamily="18" charset="-34"/>
            </a:endParaRPr>
          </a:p>
          <a:p>
            <a:pPr algn="ctr">
              <a:buNone/>
            </a:pP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ณ โรงแรม</a:t>
            </a:r>
            <a:r>
              <a:rPr lang="th-TH" b="1" dirty="0" err="1" smtClean="0">
                <a:latin typeface="Angsana New" pitchFamily="18" charset="-34"/>
                <a:cs typeface="Angsana New" pitchFamily="18" charset="-34"/>
              </a:rPr>
              <a:t>ปรินซ์พาเล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ซมหานาค กรุงเทพมหานคร</a:t>
            </a:r>
          </a:p>
          <a:p>
            <a:pPr algn="ctr">
              <a:buNone/>
            </a:pPr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8-10 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สิงหาคม </a:t>
            </a:r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2554</a:t>
            </a:r>
          </a:p>
          <a:p>
            <a:pPr algn="ctr">
              <a:buNone/>
            </a:pPr>
            <a:endParaRPr lang="en-US" dirty="0" smtClean="0">
              <a:latin typeface="Angsana New" pitchFamily="18" charset="-34"/>
              <a:cs typeface="Angsana New" pitchFamily="18" charset="-34"/>
            </a:endParaRPr>
          </a:p>
          <a:p>
            <a:pPr>
              <a:buNone/>
            </a:pPr>
            <a:endParaRPr lang="en-US" b="1" u="sng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4267200" y="5105400"/>
            <a:ext cx="4724400" cy="838200"/>
          </a:xfrm>
        </p:spPr>
        <p:txBody>
          <a:bodyPr/>
          <a:lstStyle/>
          <a:p>
            <a:pPr eaLnBrk="1" hangingPunct="1">
              <a:defRPr/>
            </a:pPr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cs typeface="Cordia New" pitchFamily="34" charset="-34"/>
              </a:rPr>
              <a:t>ตัวแปรที่ใช้ในการวิเคราะห์</a:t>
            </a:r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3" name="ตัวยึดหมายเลขภาพนิ่ง 4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fld id="{5B448A8A-94C2-4095-A1C8-2F0C7CFCB1DA}" type="slidenum">
              <a:rPr lang="en-US" sz="1200">
                <a:solidFill>
                  <a:schemeClr val="tx1">
                    <a:tint val="75000"/>
                  </a:schemeClr>
                </a:solidFill>
              </a:rPr>
              <a:pPr algn="r">
                <a:defRPr/>
              </a:pPr>
              <a:t>10</a:t>
            </a:fld>
            <a:endParaRPr lang="th-TH" sz="1200">
              <a:solidFill>
                <a:schemeClr val="tx1">
                  <a:tint val="75000"/>
                </a:schemeClr>
              </a:solidFill>
            </a:endParaRPr>
          </a:p>
        </p:txBody>
      </p:sp>
      <p:graphicFrame>
        <p:nvGraphicFramePr>
          <p:cNvPr id="8" name="ตาราง 7"/>
          <p:cNvGraphicFramePr>
            <a:graphicFrameLocks noGrp="1"/>
          </p:cNvGraphicFramePr>
          <p:nvPr/>
        </p:nvGraphicFramePr>
        <p:xfrm>
          <a:off x="381000" y="228600"/>
          <a:ext cx="3657600" cy="6492240"/>
        </p:xfrm>
        <a:graphic>
          <a:graphicData uri="http://schemas.openxmlformats.org/drawingml/2006/table">
            <a:tbl>
              <a:tblPr/>
              <a:tblGrid>
                <a:gridCol w="3657600"/>
              </a:tblGrid>
              <a:tr h="457200">
                <a:tc>
                  <a:txBody>
                    <a:bodyPr/>
                    <a:lstStyle/>
                    <a:p>
                      <a:pPr indent="-179705" algn="ctr">
                        <a:spcAft>
                          <a:spcPts val="0"/>
                        </a:spcAft>
                      </a:pPr>
                      <a:r>
                        <a:rPr lang="th-TH" sz="2000" b="1" u="sng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ปัจจัยการผลิต </a:t>
                      </a:r>
                      <a:r>
                        <a:rPr lang="en-US" sz="2000" b="1" u="sng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(</a:t>
                      </a:r>
                      <a:r>
                        <a:rPr lang="en-US" sz="2000" b="1" u="sng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Inputs = 17)</a:t>
                      </a:r>
                      <a:endParaRPr lang="en-US" sz="1400" b="1" u="sng" dirty="0">
                        <a:latin typeface="Cordia New" pitchFamily="34" charset="-34"/>
                        <a:ea typeface="Cordia New"/>
                        <a:cs typeface="Cordia New" pitchFamily="34" charset="-34"/>
                      </a:endParaRPr>
                    </a:p>
                  </a:txBody>
                  <a:tcPr marL="45720" marR="4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2291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1. </a:t>
                      </a:r>
                      <a:r>
                        <a:rPr lang="th-TH" sz="1800" b="1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ปัจจัยด้านงบประมาณ</a:t>
                      </a:r>
                      <a:endParaRPr lang="en-US" sz="1200" dirty="0">
                        <a:latin typeface="Cordia New" pitchFamily="34" charset="-34"/>
                        <a:ea typeface="Cordia New"/>
                        <a:cs typeface="Cordia New" pitchFamily="34" charset="-34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2291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1.1 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งบประมาณการให้บริการจิตเวชของ</a:t>
                      </a:r>
                      <a:r>
                        <a:rPr lang="th-TH" sz="1800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รพ.</a:t>
                      </a:r>
                      <a:endParaRPr lang="en-US" sz="1200" dirty="0">
                        <a:latin typeface="Cordia New" pitchFamily="34" charset="-34"/>
                        <a:ea typeface="Cordia New"/>
                        <a:cs typeface="Cordia New" pitchFamily="34" charset="-34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2291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1.2 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งบประมาณการออกหน่วยของรพ.แม่ข่าย</a:t>
                      </a:r>
                      <a:endParaRPr lang="en-US" sz="1200" dirty="0">
                        <a:latin typeface="Cordia New" pitchFamily="34" charset="-34"/>
                        <a:ea typeface="Cordia New"/>
                        <a:cs typeface="Cordia New" pitchFamily="34" charset="-34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2291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1.3 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ค่าใช้จ่ายของผู้ป่วยและญาติ เพื่อเข้ามารับการรักษา</a:t>
                      </a:r>
                      <a:endParaRPr lang="en-US" sz="1200" dirty="0">
                        <a:latin typeface="Cordia New" pitchFamily="34" charset="-34"/>
                        <a:ea typeface="Cordia New"/>
                        <a:cs typeface="Cordia New" pitchFamily="34" charset="-34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1490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1.4 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ค่าใช้จ่ายของผู้ป่วยและญาติ เพื่อบำบัดรักษา/</a:t>
                      </a:r>
                      <a:r>
                        <a:rPr lang="th-TH" sz="1800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ฟื้นฟู</a:t>
                      </a:r>
                      <a:endParaRPr lang="en-US" sz="1200" dirty="0">
                        <a:latin typeface="Cordia New" pitchFamily="34" charset="-34"/>
                        <a:ea typeface="Cordia New"/>
                        <a:cs typeface="Cordia New" pitchFamily="34" charset="-34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2291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2. </a:t>
                      </a:r>
                      <a:r>
                        <a:rPr lang="th-TH" sz="1800" b="1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ปัจจัยด้านบุคลากร</a:t>
                      </a:r>
                      <a:endParaRPr lang="en-US" sz="1200" dirty="0">
                        <a:latin typeface="Cordia New" pitchFamily="34" charset="-34"/>
                        <a:ea typeface="Cordia New"/>
                        <a:cs typeface="Cordia New" pitchFamily="34" charset="-34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2291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2.1 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ความเพียงพอของพยาบาล</a:t>
                      </a:r>
                      <a:endParaRPr lang="en-US" sz="1200" dirty="0">
                        <a:latin typeface="Cordia New" pitchFamily="34" charset="-34"/>
                        <a:ea typeface="Cordia New"/>
                        <a:cs typeface="Cordia New" pitchFamily="34" charset="-34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2291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2.2 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ความเพียงพอของพยาบาลจิตเวช</a:t>
                      </a:r>
                      <a:endParaRPr lang="en-US" sz="1200" dirty="0">
                        <a:latin typeface="Cordia New" pitchFamily="34" charset="-34"/>
                        <a:ea typeface="Cordia New"/>
                        <a:cs typeface="Cordia New" pitchFamily="34" charset="-34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2291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2.3 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ความเพียงพอของแพทย์</a:t>
                      </a:r>
                      <a:endParaRPr lang="en-US" sz="1200" dirty="0">
                        <a:latin typeface="Cordia New" pitchFamily="34" charset="-34"/>
                        <a:ea typeface="Cordia New"/>
                        <a:cs typeface="Cordia New" pitchFamily="34" charset="-34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2291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2.4 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ความเพียงพอของจิตแพทย์</a:t>
                      </a:r>
                      <a:endParaRPr lang="en-US" sz="1200" dirty="0">
                        <a:latin typeface="Cordia New" pitchFamily="34" charset="-34"/>
                        <a:ea typeface="Cordia New"/>
                        <a:cs typeface="Cordia New" pitchFamily="34" charset="-34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2291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3. </a:t>
                      </a:r>
                      <a:r>
                        <a:rPr lang="th-TH" sz="1800" b="1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ปัจจัยด้านการบริการ</a:t>
                      </a:r>
                      <a:endParaRPr lang="en-US" sz="1200" dirty="0">
                        <a:latin typeface="Cordia New" pitchFamily="34" charset="-34"/>
                        <a:ea typeface="Cordia New"/>
                        <a:cs typeface="Cordia New" pitchFamily="34" charset="-34"/>
                      </a:endParaRPr>
                    </a:p>
                  </a:txBody>
                  <a:tcPr marL="45720" marR="45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2291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3.1 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ความยุ่งยากซับซ้อนในการรักษาผู้ป่วยจิตเวช</a:t>
                      </a:r>
                      <a:endParaRPr lang="en-US" sz="1200" dirty="0">
                        <a:latin typeface="Cordia New" pitchFamily="34" charset="-34"/>
                        <a:ea typeface="Cordia New"/>
                        <a:cs typeface="Cordia New" pitchFamily="34" charset="-34"/>
                      </a:endParaRPr>
                    </a:p>
                  </a:txBody>
                  <a:tcPr marL="45720" marR="4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2291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4. </a:t>
                      </a:r>
                      <a:r>
                        <a:rPr lang="th-TH" sz="1800" b="1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ปัจจัยด้านอาคารและสถานที่</a:t>
                      </a:r>
                      <a:endParaRPr lang="en-US" sz="1200" dirty="0">
                        <a:latin typeface="Cordia New" pitchFamily="34" charset="-34"/>
                        <a:ea typeface="Cordia New"/>
                        <a:cs typeface="Cordia New" pitchFamily="34" charset="-34"/>
                      </a:endParaRPr>
                    </a:p>
                  </a:txBody>
                  <a:tcPr marL="45720" marR="4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2291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4.1 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ความพร้อมของอาคารและสถานที่ </a:t>
                      </a:r>
                      <a:endParaRPr lang="en-US" sz="1200" dirty="0">
                        <a:latin typeface="Cordia New" pitchFamily="34" charset="-34"/>
                        <a:ea typeface="Cordia New"/>
                        <a:cs typeface="Cordia New" pitchFamily="34" charset="-34"/>
                      </a:endParaRPr>
                    </a:p>
                  </a:txBody>
                  <a:tcPr marL="45720" marR="4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2291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4.2 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ศักยภาพตามขนาดรพ. ตามจำนวนเตียง</a:t>
                      </a:r>
                      <a:endParaRPr lang="en-US" sz="1200" dirty="0">
                        <a:latin typeface="Cordia New" pitchFamily="34" charset="-34"/>
                        <a:ea typeface="Cordia New"/>
                        <a:cs typeface="Cordia New" pitchFamily="34" charset="-34"/>
                      </a:endParaRPr>
                    </a:p>
                  </a:txBody>
                  <a:tcPr marL="45720" marR="4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2291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4.3 </a:t>
                      </a:r>
                      <a:r>
                        <a:rPr lang="th-TH" sz="1800" dirty="0" err="1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ทำเล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ที่ตั้ง ความสะดวกในการเดินทางมารพ.</a:t>
                      </a:r>
                      <a:endParaRPr lang="en-US" sz="1200" dirty="0">
                        <a:latin typeface="Cordia New" pitchFamily="34" charset="-34"/>
                        <a:ea typeface="Cordia New"/>
                        <a:cs typeface="Cordia New" pitchFamily="34" charset="-34"/>
                      </a:endParaRPr>
                    </a:p>
                  </a:txBody>
                  <a:tcPr marL="45720" marR="4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2291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5. </a:t>
                      </a:r>
                      <a:r>
                        <a:rPr lang="th-TH" sz="1800" b="1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ปัจจัยด้านระบบและนโยบาย</a:t>
                      </a:r>
                      <a:endParaRPr lang="en-US" sz="1200" dirty="0">
                        <a:latin typeface="Cordia New" pitchFamily="34" charset="-34"/>
                        <a:ea typeface="Cordia New"/>
                        <a:cs typeface="Cordia New" pitchFamily="34" charset="-34"/>
                      </a:endParaRPr>
                    </a:p>
                  </a:txBody>
                  <a:tcPr marL="45720" marR="4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2291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5.1 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การสนับสนุน ความเอาใจใส่ ของผู้บริหาร</a:t>
                      </a:r>
                      <a:endParaRPr lang="en-US" sz="1200" dirty="0">
                        <a:latin typeface="Cordia New" pitchFamily="34" charset="-34"/>
                        <a:ea typeface="Cordia New"/>
                        <a:cs typeface="Cordia New" pitchFamily="34" charset="-34"/>
                      </a:endParaRPr>
                    </a:p>
                  </a:txBody>
                  <a:tcPr marL="45720" marR="4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2291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5.2 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ความตระหนัก ความสนใจของทีมบริการ</a:t>
                      </a:r>
                      <a:endParaRPr lang="en-US" sz="1200" dirty="0">
                        <a:latin typeface="Cordia New" pitchFamily="34" charset="-34"/>
                        <a:ea typeface="Cordia New"/>
                        <a:cs typeface="Cordia New" pitchFamily="34" charset="-34"/>
                      </a:endParaRPr>
                    </a:p>
                  </a:txBody>
                  <a:tcPr marL="45720" marR="4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2291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5.3 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ความชัดเจนของนโยบายจิตเวช</a:t>
                      </a:r>
                      <a:endParaRPr lang="en-US" sz="1200" dirty="0">
                        <a:latin typeface="Cordia New" pitchFamily="34" charset="-34"/>
                        <a:ea typeface="Cordia New"/>
                        <a:cs typeface="Cordia New" pitchFamily="34" charset="-34"/>
                      </a:endParaRPr>
                    </a:p>
                  </a:txBody>
                  <a:tcPr marL="45720" marR="4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2291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5.4 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การมีระบบเครือข่ายจิตเวชชุมชน</a:t>
                      </a:r>
                      <a:endParaRPr lang="en-US" sz="1200" dirty="0">
                        <a:latin typeface="Cordia New" pitchFamily="34" charset="-34"/>
                        <a:ea typeface="Cordia New"/>
                        <a:cs typeface="Cordia New" pitchFamily="34" charset="-34"/>
                      </a:endParaRPr>
                    </a:p>
                  </a:txBody>
                  <a:tcPr marL="45720" marR="4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2291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5.5 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การมี</a:t>
                      </a:r>
                      <a:r>
                        <a:rPr lang="th-TH" sz="1800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สวัสดิการ 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หรือ การชดเชยค่ารักษาพยาบาล</a:t>
                      </a:r>
                      <a:endParaRPr lang="en-US" sz="1200" dirty="0">
                        <a:latin typeface="Cordia New" pitchFamily="34" charset="-34"/>
                        <a:ea typeface="Cordia New"/>
                        <a:cs typeface="Cordia New" pitchFamily="34" charset="-34"/>
                      </a:endParaRPr>
                    </a:p>
                  </a:txBody>
                  <a:tcPr marL="45720" marR="4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ตาราง 8"/>
          <p:cNvGraphicFramePr>
            <a:graphicFrameLocks noGrp="1"/>
          </p:cNvGraphicFramePr>
          <p:nvPr/>
        </p:nvGraphicFramePr>
        <p:xfrm>
          <a:off x="4419600" y="228600"/>
          <a:ext cx="4313124" cy="4572000"/>
        </p:xfrm>
        <a:graphic>
          <a:graphicData uri="http://schemas.openxmlformats.org/drawingml/2006/table">
            <a:tbl>
              <a:tblPr/>
              <a:tblGrid>
                <a:gridCol w="4313124"/>
              </a:tblGrid>
              <a:tr h="4572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b="1" u="sng" dirty="0">
                          <a:solidFill>
                            <a:srgbClr val="000000"/>
                          </a:solidFill>
                          <a:effectLst/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ปัจจัยผลผลิต </a:t>
                      </a:r>
                      <a:r>
                        <a:rPr lang="en-US" sz="2000" b="1" u="sng" dirty="0">
                          <a:solidFill>
                            <a:srgbClr val="000000"/>
                          </a:solidFill>
                          <a:effectLst/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(</a:t>
                      </a:r>
                      <a:r>
                        <a:rPr lang="en-US" sz="2000" b="1" u="sng" dirty="0" smtClean="0">
                          <a:solidFill>
                            <a:srgbClr val="000000"/>
                          </a:solidFill>
                          <a:effectLst/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Outputs = 13)</a:t>
                      </a:r>
                      <a:endParaRPr lang="en-US" sz="1800" b="1" u="sng" dirty="0">
                        <a:effectLst/>
                        <a:latin typeface="Cordia New" pitchFamily="34" charset="-34"/>
                        <a:ea typeface="Cordia New"/>
                        <a:cs typeface="Cordia New" pitchFamily="34" charset="-34"/>
                      </a:endParaRPr>
                    </a:p>
                  </a:txBody>
                  <a:tcPr marL="67235" marR="67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390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1. </a:t>
                      </a:r>
                      <a:r>
                        <a:rPr lang="th-TH" sz="1800" b="1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ปัจจัยด้านการให้บริการ</a:t>
                      </a:r>
                      <a:endParaRPr lang="en-US" sz="1600" dirty="0">
                        <a:latin typeface="Cordia New" pitchFamily="34" charset="-34"/>
                        <a:ea typeface="Cordia New"/>
                        <a:cs typeface="Cordia New" pitchFamily="34" charset="-34"/>
                      </a:endParaRPr>
                    </a:p>
                  </a:txBody>
                  <a:tcPr marL="67235" marR="67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390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1.1 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การบริการผู้ป่วยนอก</a:t>
                      </a:r>
                      <a:endParaRPr lang="en-US" sz="1600" dirty="0">
                        <a:latin typeface="Cordia New" pitchFamily="34" charset="-34"/>
                        <a:ea typeface="Cordia New"/>
                        <a:cs typeface="Cordia New" pitchFamily="34" charset="-34"/>
                      </a:endParaRPr>
                    </a:p>
                  </a:txBody>
                  <a:tcPr marL="67235" marR="67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390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1.2 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การบริการผู้ป่วยใน </a:t>
                      </a:r>
                      <a:endParaRPr lang="en-US" sz="1600" dirty="0">
                        <a:latin typeface="Cordia New" pitchFamily="34" charset="-34"/>
                        <a:ea typeface="Cordia New"/>
                        <a:cs typeface="Cordia New" pitchFamily="34" charset="-34"/>
                      </a:endParaRPr>
                    </a:p>
                  </a:txBody>
                  <a:tcPr marL="67235" marR="67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390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1.3 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การนอนพักรักษาในโรงพยาบาล</a:t>
                      </a:r>
                      <a:endParaRPr lang="en-US" sz="1600" dirty="0">
                        <a:latin typeface="Cordia New" pitchFamily="34" charset="-34"/>
                        <a:ea typeface="Cordia New"/>
                        <a:cs typeface="Cordia New" pitchFamily="34" charset="-34"/>
                      </a:endParaRPr>
                    </a:p>
                  </a:txBody>
                  <a:tcPr marL="67235" marR="67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390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1.4 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การให้คำปรึกษา การบำบัดทางจิต-สังคม</a:t>
                      </a:r>
                      <a:endParaRPr lang="en-US" sz="1600" dirty="0">
                        <a:latin typeface="Cordia New" pitchFamily="34" charset="-34"/>
                        <a:ea typeface="Cordia New"/>
                        <a:cs typeface="Cordia New" pitchFamily="34" charset="-34"/>
                      </a:endParaRPr>
                    </a:p>
                  </a:txBody>
                  <a:tcPr marL="67235" marR="672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390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1.5 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การให้คำปรึกษา ประเมินอาการ ระวังผลข้างเคียงของยาจิตเวช</a:t>
                      </a:r>
                      <a:endParaRPr lang="en-US" sz="1600" dirty="0">
                        <a:latin typeface="Cordia New" pitchFamily="34" charset="-34"/>
                        <a:ea typeface="Cordia New"/>
                        <a:cs typeface="Cordia New" pitchFamily="34" charset="-34"/>
                      </a:endParaRPr>
                    </a:p>
                  </a:txBody>
                  <a:tcPr marL="67235" marR="67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390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1.6 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การส่งต่อผู้ป่วย</a:t>
                      </a:r>
                      <a:endParaRPr lang="en-US" sz="1600" dirty="0">
                        <a:latin typeface="Cordia New" pitchFamily="34" charset="-34"/>
                        <a:ea typeface="Cordia New"/>
                        <a:cs typeface="Cordia New" pitchFamily="34" charset="-34"/>
                      </a:endParaRPr>
                    </a:p>
                  </a:txBody>
                  <a:tcPr marL="67235" marR="67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390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1.7 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การติดตามผลการรักษาต่อเนื่อง</a:t>
                      </a:r>
                      <a:endParaRPr lang="en-US" sz="1600" dirty="0">
                        <a:latin typeface="Cordia New" pitchFamily="34" charset="-34"/>
                        <a:ea typeface="Cordia New"/>
                        <a:cs typeface="Cordia New" pitchFamily="34" charset="-34"/>
                      </a:endParaRPr>
                    </a:p>
                  </a:txBody>
                  <a:tcPr marL="67235" marR="67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390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1.8 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การสร้างเครือข่ายดูแลรักษาผู้ป่วยจิตเวชในชุมชน</a:t>
                      </a:r>
                      <a:endParaRPr lang="en-US" sz="1600" dirty="0">
                        <a:latin typeface="Cordia New" pitchFamily="34" charset="-34"/>
                        <a:ea typeface="Cordia New"/>
                        <a:cs typeface="Cordia New" pitchFamily="34" charset="-34"/>
                      </a:endParaRPr>
                    </a:p>
                  </a:txBody>
                  <a:tcPr marL="67235" marR="67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390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1.9 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การจัดการภาวะวิกฤติสุขภาพจิต</a:t>
                      </a:r>
                      <a:endParaRPr lang="en-US" sz="1600" dirty="0">
                        <a:latin typeface="Cordia New" pitchFamily="34" charset="-34"/>
                        <a:ea typeface="Cordia New"/>
                        <a:cs typeface="Cordia New" pitchFamily="34" charset="-34"/>
                      </a:endParaRPr>
                    </a:p>
                  </a:txBody>
                  <a:tcPr marL="67235" marR="67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390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2. </a:t>
                      </a:r>
                      <a:r>
                        <a:rPr lang="th-TH" sz="1800" b="1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ปัจจัยด้านคุณภาพบริการ</a:t>
                      </a:r>
                      <a:endParaRPr lang="en-US" sz="1600" dirty="0">
                        <a:latin typeface="Cordia New" pitchFamily="34" charset="-34"/>
                        <a:ea typeface="Cordia New"/>
                        <a:cs typeface="Cordia New" pitchFamily="34" charset="-34"/>
                      </a:endParaRPr>
                    </a:p>
                  </a:txBody>
                  <a:tcPr marL="67235" marR="67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390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2.1 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ความพึงพอใจบริการจิตเวชของผู้ป่วยและญาติ</a:t>
                      </a:r>
                      <a:endParaRPr lang="en-US" sz="1600" dirty="0">
                        <a:latin typeface="Cordia New" pitchFamily="34" charset="-34"/>
                        <a:ea typeface="Cordia New"/>
                        <a:cs typeface="Cordia New" pitchFamily="34" charset="-34"/>
                      </a:endParaRPr>
                    </a:p>
                  </a:txBody>
                  <a:tcPr marL="67235" marR="67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390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2.2 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การล้มเหลวของการรักษา หรือ การกลับเข้ารักษาซ้ำก่อนกำหนด</a:t>
                      </a:r>
                      <a:endParaRPr lang="en-US" sz="1600" dirty="0">
                        <a:latin typeface="Cordia New" pitchFamily="34" charset="-34"/>
                        <a:ea typeface="Cordia New"/>
                        <a:cs typeface="Cordia New" pitchFamily="34" charset="-34"/>
                      </a:endParaRPr>
                    </a:p>
                  </a:txBody>
                  <a:tcPr marL="67235" marR="67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390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2.3 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อาการทางจิตของผู้ป่วยจิตเวชที่เปลี่ยนแปลง</a:t>
                      </a:r>
                      <a:endParaRPr lang="en-US" sz="1600" dirty="0">
                        <a:latin typeface="Cordia New" pitchFamily="34" charset="-34"/>
                        <a:ea typeface="Cordia New"/>
                        <a:cs typeface="Cordia New" pitchFamily="34" charset="-34"/>
                      </a:endParaRPr>
                    </a:p>
                  </a:txBody>
                  <a:tcPr marL="67235" marR="67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390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2.4 </a:t>
                      </a:r>
                      <a:r>
                        <a:rPr lang="th-TH" sz="1800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Cordia New"/>
                          <a:cs typeface="Cordia New" pitchFamily="34" charset="-34"/>
                        </a:rPr>
                        <a:t>ความสามารถโดยรวมของผู้ป่วยจิตเวชที่เปลี่ยนแปลง</a:t>
                      </a:r>
                      <a:endParaRPr lang="en-US" sz="1600" dirty="0">
                        <a:latin typeface="Cordia New" pitchFamily="34" charset="-34"/>
                        <a:ea typeface="Cordia New"/>
                        <a:cs typeface="Cordia New" pitchFamily="34" charset="-34"/>
                      </a:endParaRPr>
                    </a:p>
                  </a:txBody>
                  <a:tcPr marL="67235" marR="672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th-TH" sz="3600" b="1" dirty="0" smtClean="0">
                <a:latin typeface="Angsana New" pitchFamily="18" charset="-34"/>
                <a:cs typeface="Angsana New" pitchFamily="18" charset="-34"/>
              </a:rPr>
              <a:t>กรอบการดำเนินงาน</a:t>
            </a:r>
            <a:endParaRPr lang="en-US" sz="36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857224" y="1928802"/>
            <a:ext cx="2857520" cy="1428760"/>
          </a:xfrm>
          <a:solidFill>
            <a:srgbClr val="66FFFF"/>
          </a:solidFill>
          <a:ln>
            <a:solidFill>
              <a:srgbClr val="000099"/>
            </a:solidFill>
          </a:ln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ขั้นตอนที่ </a:t>
            </a:r>
            <a:r>
              <a:rPr lang="en-US" sz="2800" b="1" dirty="0" smtClean="0">
                <a:latin typeface="Angsana New" pitchFamily="18" charset="-34"/>
                <a:cs typeface="Angsana New" pitchFamily="18" charset="-34"/>
              </a:rPr>
              <a:t>2: 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การเก็บข้อมูล</a:t>
            </a:r>
          </a:p>
          <a:p>
            <a:pPr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-ปัจจัยการผลิต</a:t>
            </a:r>
          </a:p>
          <a:p>
            <a:pPr>
              <a:buNone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-ปัจจัยผลผลิต</a:t>
            </a:r>
          </a:p>
        </p:txBody>
      </p:sp>
      <p:sp>
        <p:nvSpPr>
          <p:cNvPr id="4" name="ลูกศรขวา 3"/>
          <p:cNvSpPr/>
          <p:nvPr/>
        </p:nvSpPr>
        <p:spPr>
          <a:xfrm rot="10800000">
            <a:off x="3929058" y="3929063"/>
            <a:ext cx="1857388" cy="714379"/>
          </a:xfrm>
          <a:prstGeom prst="rightArrow">
            <a:avLst/>
          </a:prstGeom>
          <a:solidFill>
            <a:srgbClr val="F8B19E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" name="ตัวยึดเนื้อหา 2"/>
          <p:cNvSpPr txBox="1">
            <a:spLocks/>
          </p:cNvSpPr>
          <p:nvPr/>
        </p:nvSpPr>
        <p:spPr>
          <a:xfrm>
            <a:off x="5929322" y="3357562"/>
            <a:ext cx="2428892" cy="1857388"/>
          </a:xfrm>
          <a:prstGeom prst="rect">
            <a:avLst/>
          </a:prstGeom>
          <a:solidFill>
            <a:srgbClr val="66FFFF"/>
          </a:solidFill>
          <a:ln>
            <a:solidFill>
              <a:srgbClr val="000099"/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h-TH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การพัฒนาโปรแกรมการวัดประสิทธิภาพ</a:t>
            </a:r>
            <a:endParaRPr kumimoji="0" lang="en-US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ngsana New" pitchFamily="18" charset="-34"/>
              <a:ea typeface="+mn-ea"/>
              <a:cs typeface="Angsana New" pitchFamily="18" charset="-34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h-TH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บริการจิตเวช </a:t>
            </a:r>
            <a:endParaRPr kumimoji="0" lang="en-US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ngsana New" pitchFamily="18" charset="-34"/>
              <a:ea typeface="+mn-ea"/>
              <a:cs typeface="Angsana New" pitchFamily="18" charset="-34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h-TH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ด้วยวิธี </a:t>
            </a:r>
            <a:r>
              <a:rPr kumimoji="0" 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DEA</a:t>
            </a:r>
          </a:p>
        </p:txBody>
      </p:sp>
      <p:sp>
        <p:nvSpPr>
          <p:cNvPr id="6" name="ตัวยึดเนื้อหา 2"/>
          <p:cNvSpPr txBox="1">
            <a:spLocks/>
          </p:cNvSpPr>
          <p:nvPr/>
        </p:nvSpPr>
        <p:spPr>
          <a:xfrm>
            <a:off x="857224" y="1000108"/>
            <a:ext cx="2857520" cy="428628"/>
          </a:xfrm>
          <a:prstGeom prst="rect">
            <a:avLst/>
          </a:prstGeom>
          <a:solidFill>
            <a:srgbClr val="66FFFF"/>
          </a:solidFill>
          <a:ln>
            <a:solidFill>
              <a:srgbClr val="000099"/>
            </a:solidFill>
          </a:ln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ขั้นตอนที่ </a:t>
            </a:r>
            <a:r>
              <a:rPr lang="en-US" sz="2800" b="1" dirty="0" smtClean="0">
                <a:latin typeface="Angsana New" pitchFamily="18" charset="-34"/>
                <a:cs typeface="Angsana New" pitchFamily="18" charset="-34"/>
              </a:rPr>
              <a:t>1: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 การ</a:t>
            </a:r>
            <a:r>
              <a:rPr kumimoji="0" lang="th-TH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เตรียมการ</a:t>
            </a: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ngsana New" pitchFamily="18" charset="-34"/>
              <a:ea typeface="+mn-ea"/>
              <a:cs typeface="Angsana New" pitchFamily="18" charset="-34"/>
            </a:endParaRPr>
          </a:p>
        </p:txBody>
      </p:sp>
      <p:sp>
        <p:nvSpPr>
          <p:cNvPr id="7" name="ตัวยึดเนื้อหา 2"/>
          <p:cNvSpPr txBox="1">
            <a:spLocks/>
          </p:cNvSpPr>
          <p:nvPr/>
        </p:nvSpPr>
        <p:spPr>
          <a:xfrm>
            <a:off x="857224" y="3857628"/>
            <a:ext cx="2857520" cy="857255"/>
          </a:xfrm>
          <a:prstGeom prst="rect">
            <a:avLst/>
          </a:prstGeom>
          <a:solidFill>
            <a:srgbClr val="66FFFF"/>
          </a:solidFill>
          <a:ln>
            <a:solidFill>
              <a:srgbClr val="000099"/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th-TH" sz="2600" b="1" dirty="0" smtClean="0">
                <a:latin typeface="Angsana New" pitchFamily="18" charset="-34"/>
                <a:cs typeface="Angsana New" pitchFamily="18" charset="-34"/>
              </a:rPr>
              <a:t>วิเคราะห์และประมวลผล</a:t>
            </a:r>
            <a:endParaRPr lang="en-US" sz="2600" b="1" dirty="0" smtClean="0">
              <a:latin typeface="Angsana New" pitchFamily="18" charset="-34"/>
              <a:cs typeface="Angsana New" pitchFamily="18" charset="-34"/>
            </a:endParaRPr>
          </a:p>
          <a:p>
            <a:pPr marL="342900" lvl="0" indent="-342900" algn="ctr">
              <a:spcBef>
                <a:spcPct val="20000"/>
              </a:spcBef>
              <a:defRPr/>
            </a:pPr>
            <a:r>
              <a:rPr lang="th-TH" sz="2600" b="1" dirty="0" smtClean="0">
                <a:latin typeface="Angsana New" pitchFamily="18" charset="-34"/>
                <a:cs typeface="Angsana New" pitchFamily="18" charset="-34"/>
              </a:rPr>
              <a:t>ด้วยวิธี </a:t>
            </a:r>
            <a:r>
              <a:rPr lang="en-US" sz="2600" b="1" dirty="0" smtClean="0">
                <a:latin typeface="Angsana New" pitchFamily="18" charset="-34"/>
                <a:cs typeface="Angsana New" pitchFamily="18" charset="-34"/>
              </a:rPr>
              <a:t>DEA</a:t>
            </a:r>
            <a:endParaRPr lang="en-US" sz="26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" name="ตัวยึดเนื้อหา 2"/>
          <p:cNvSpPr txBox="1">
            <a:spLocks/>
          </p:cNvSpPr>
          <p:nvPr/>
        </p:nvSpPr>
        <p:spPr>
          <a:xfrm>
            <a:off x="714348" y="857232"/>
            <a:ext cx="3143272" cy="5429288"/>
          </a:xfrm>
          <a:prstGeom prst="rect">
            <a:avLst/>
          </a:prstGeom>
          <a:noFill/>
          <a:ln>
            <a:solidFill>
              <a:srgbClr val="000099"/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ngsana New" pitchFamily="18" charset="-34"/>
              <a:ea typeface="+mn-ea"/>
              <a:cs typeface="Angsana New" pitchFamily="18" charset="-34"/>
            </a:endParaRPr>
          </a:p>
        </p:txBody>
      </p:sp>
      <p:sp>
        <p:nvSpPr>
          <p:cNvPr id="12" name="ตัวยึดเนื้อหา 2"/>
          <p:cNvSpPr txBox="1">
            <a:spLocks/>
          </p:cNvSpPr>
          <p:nvPr/>
        </p:nvSpPr>
        <p:spPr>
          <a:xfrm>
            <a:off x="857224" y="5286388"/>
            <a:ext cx="2857520" cy="785818"/>
          </a:xfrm>
          <a:prstGeom prst="rect">
            <a:avLst/>
          </a:prstGeom>
          <a:solidFill>
            <a:srgbClr val="66FFFF"/>
          </a:solidFill>
          <a:ln>
            <a:solidFill>
              <a:srgbClr val="000099"/>
            </a:solidFill>
          </a:ln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นำเสนอผล </a:t>
            </a:r>
          </a:p>
          <a:p>
            <a:pPr marL="342900" lvl="0" indent="-342900" algn="ctr">
              <a:spcBef>
                <a:spcPct val="20000"/>
              </a:spcBef>
              <a:defRPr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จัดทำเอกสาร</a:t>
            </a:r>
            <a:endParaRPr lang="en-US" sz="28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4" name="ลูกศรลง 13"/>
          <p:cNvSpPr/>
          <p:nvPr/>
        </p:nvSpPr>
        <p:spPr>
          <a:xfrm>
            <a:off x="1785918" y="1500174"/>
            <a:ext cx="571504" cy="357190"/>
          </a:xfrm>
          <a:prstGeom prst="downArrow">
            <a:avLst/>
          </a:prstGeom>
          <a:solidFill>
            <a:srgbClr val="E8526B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ลูกศรลง 14"/>
          <p:cNvSpPr/>
          <p:nvPr/>
        </p:nvSpPr>
        <p:spPr>
          <a:xfrm>
            <a:off x="1785918" y="3429000"/>
            <a:ext cx="571504" cy="357190"/>
          </a:xfrm>
          <a:prstGeom prst="downArrow">
            <a:avLst/>
          </a:prstGeom>
          <a:solidFill>
            <a:srgbClr val="E8526B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ลูกศรลง 15"/>
          <p:cNvSpPr/>
          <p:nvPr/>
        </p:nvSpPr>
        <p:spPr>
          <a:xfrm>
            <a:off x="1785918" y="4857760"/>
            <a:ext cx="571504" cy="357190"/>
          </a:xfrm>
          <a:prstGeom prst="downArrow">
            <a:avLst/>
          </a:prstGeom>
          <a:solidFill>
            <a:srgbClr val="E8526B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b="1" dirty="0" smtClean="0">
                <a:latin typeface="Angsana New" pitchFamily="18" charset="-34"/>
                <a:cs typeface="Angsana New" pitchFamily="18" charset="-34"/>
              </a:rPr>
              <a:t>กรอบการวัดประสิทธิภาพบริการจิตเวชของ </a:t>
            </a:r>
            <a:r>
              <a:rPr lang="th-TH" sz="3600" b="1" dirty="0" err="1" smtClean="0">
                <a:latin typeface="Angsana New" pitchFamily="18" charset="-34"/>
                <a:cs typeface="Angsana New" pitchFamily="18" charset="-34"/>
              </a:rPr>
              <a:t>รพช.</a:t>
            </a:r>
            <a:endParaRPr lang="en-US" sz="36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785786" y="2500306"/>
            <a:ext cx="2000264" cy="2428892"/>
          </a:xfrm>
          <a:solidFill>
            <a:srgbClr val="66FFFF"/>
          </a:solidFill>
          <a:ln>
            <a:solidFill>
              <a:srgbClr val="000099"/>
            </a:solidFill>
          </a:ln>
        </p:spPr>
        <p:txBody>
          <a:bodyPr>
            <a:normAutofit fontScale="92500"/>
          </a:bodyPr>
          <a:lstStyle/>
          <a:p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จำนวนเตียง</a:t>
            </a:r>
          </a:p>
          <a:p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จำนวนต้นทุน</a:t>
            </a:r>
          </a:p>
          <a:p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จำนวนบุ</a:t>
            </a:r>
            <a:r>
              <a:rPr lang="th-TH" sz="2800" dirty="0" err="1" smtClean="0">
                <a:latin typeface="Angsana New" pitchFamily="18" charset="-34"/>
                <a:cs typeface="Angsana New" pitchFamily="18" charset="-34"/>
              </a:rPr>
              <a:t>คลาก</a:t>
            </a:r>
            <a:endParaRPr lang="th-TH" sz="2800" dirty="0" smtClean="0">
              <a:latin typeface="Angsana New" pitchFamily="18" charset="-34"/>
              <a:cs typeface="Angsana New" pitchFamily="18" charset="-34"/>
            </a:endParaRPr>
          </a:p>
          <a:p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การเป็นเครือข่าย</a:t>
            </a:r>
          </a:p>
          <a:p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อื่นๆ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4" name="ลูกศรขวา 3"/>
          <p:cNvSpPr/>
          <p:nvPr/>
        </p:nvSpPr>
        <p:spPr>
          <a:xfrm>
            <a:off x="2928926" y="2214554"/>
            <a:ext cx="2857520" cy="2143140"/>
          </a:xfrm>
          <a:prstGeom prst="rightArrow">
            <a:avLst/>
          </a:prstGeom>
          <a:solidFill>
            <a:srgbClr val="F8B19E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กระบวนการ </a:t>
            </a:r>
            <a:r>
              <a:rPr lang="en-US" sz="28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(Process)</a:t>
            </a:r>
            <a:endParaRPr lang="en-US" sz="2800" b="1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" name="ตัวยึดเนื้อหา 2"/>
          <p:cNvSpPr txBox="1">
            <a:spLocks/>
          </p:cNvSpPr>
          <p:nvPr/>
        </p:nvSpPr>
        <p:spPr>
          <a:xfrm>
            <a:off x="5929322" y="2428868"/>
            <a:ext cx="2143140" cy="2500330"/>
          </a:xfrm>
          <a:prstGeom prst="rect">
            <a:avLst/>
          </a:prstGeom>
          <a:solidFill>
            <a:srgbClr val="66FFFF"/>
          </a:solidFill>
          <a:ln>
            <a:solidFill>
              <a:srgbClr val="000099"/>
            </a:solidFill>
          </a:ln>
        </p:spPr>
        <p:txBody>
          <a:bodyPr vert="horz" lIns="91440" tIns="45720" rIns="91440" bIns="45720" rtlCol="0">
            <a:normAutofit fontScale="925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h-TH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จำนวนผู้ป่วยนอก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h-TH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จำนวนผู้ป่วยใน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h-TH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จำนวนวันนอน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h-TH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จำนวนลูกข่าย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h-TH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อื่นๆ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ngsana New" pitchFamily="18" charset="-34"/>
              <a:ea typeface="+mn-ea"/>
              <a:cs typeface="Angsana New" pitchFamily="18" charset="-34"/>
            </a:endParaRPr>
          </a:p>
        </p:txBody>
      </p:sp>
      <p:sp>
        <p:nvSpPr>
          <p:cNvPr id="6" name="ตัวยึดเนื้อหา 2"/>
          <p:cNvSpPr txBox="1">
            <a:spLocks/>
          </p:cNvSpPr>
          <p:nvPr/>
        </p:nvSpPr>
        <p:spPr>
          <a:xfrm>
            <a:off x="785786" y="1571612"/>
            <a:ext cx="2000264" cy="857256"/>
          </a:xfrm>
          <a:prstGeom prst="rect">
            <a:avLst/>
          </a:prstGeom>
          <a:solidFill>
            <a:srgbClr val="66FFFF"/>
          </a:solidFill>
          <a:ln>
            <a:solidFill>
              <a:srgbClr val="000099"/>
            </a:solidFill>
          </a:ln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h-TH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ปัจจัยผลผลิต 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ngsana New" pitchFamily="18" charset="-34"/>
                <a:ea typeface="+mn-ea"/>
                <a:cs typeface="Angsana New" pitchFamily="18" charset="-34"/>
              </a:rPr>
              <a:t>(Inputs)</a:t>
            </a:r>
          </a:p>
        </p:txBody>
      </p:sp>
      <p:sp>
        <p:nvSpPr>
          <p:cNvPr id="7" name="ตัวยึดเนื้อหา 2"/>
          <p:cNvSpPr txBox="1">
            <a:spLocks/>
          </p:cNvSpPr>
          <p:nvPr/>
        </p:nvSpPr>
        <p:spPr>
          <a:xfrm>
            <a:off x="5929322" y="1500174"/>
            <a:ext cx="2143140" cy="857255"/>
          </a:xfrm>
          <a:prstGeom prst="rect">
            <a:avLst/>
          </a:prstGeom>
          <a:solidFill>
            <a:srgbClr val="66FFFF"/>
          </a:solidFill>
          <a:ln>
            <a:solidFill>
              <a:srgbClr val="000099"/>
            </a:solidFill>
          </a:ln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th-TH" sz="2800" b="1" dirty="0">
                <a:latin typeface="Angsana New" pitchFamily="18" charset="-34"/>
                <a:cs typeface="Angsana New" pitchFamily="18" charset="-34"/>
              </a:rPr>
              <a:t>ปัจจัย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ผลผลิต </a:t>
            </a:r>
            <a:r>
              <a:rPr lang="en-US" sz="2800" b="1" dirty="0" smtClean="0">
                <a:latin typeface="Angsana New" pitchFamily="18" charset="-34"/>
                <a:cs typeface="Angsana New" pitchFamily="18" charset="-34"/>
              </a:rPr>
              <a:t>(Outputs)</a:t>
            </a:r>
            <a:endParaRPr lang="en-US" sz="28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" name="ตัวยึดเนื้อหา 2"/>
          <p:cNvSpPr txBox="1">
            <a:spLocks/>
          </p:cNvSpPr>
          <p:nvPr/>
        </p:nvSpPr>
        <p:spPr>
          <a:xfrm>
            <a:off x="714348" y="1428736"/>
            <a:ext cx="7429552" cy="3571900"/>
          </a:xfrm>
          <a:prstGeom prst="rect">
            <a:avLst/>
          </a:prstGeom>
          <a:noFill/>
          <a:ln>
            <a:solidFill>
              <a:srgbClr val="000099"/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ngsana New" pitchFamily="18" charset="-34"/>
              <a:ea typeface="+mn-ea"/>
              <a:cs typeface="Angsana New" pitchFamily="18" charset="-34"/>
            </a:endParaRPr>
          </a:p>
        </p:txBody>
      </p:sp>
      <p:sp>
        <p:nvSpPr>
          <p:cNvPr id="11" name="ลูกศรขึ้น 10"/>
          <p:cNvSpPr/>
          <p:nvPr/>
        </p:nvSpPr>
        <p:spPr>
          <a:xfrm>
            <a:off x="4214810" y="5143512"/>
            <a:ext cx="642942" cy="28575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ชื่อเรื่อง 1"/>
          <p:cNvSpPr txBox="1">
            <a:spLocks/>
          </p:cNvSpPr>
          <p:nvPr/>
        </p:nvSpPr>
        <p:spPr>
          <a:xfrm>
            <a:off x="714348" y="5500702"/>
            <a:ext cx="7429552" cy="64294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3600" b="1" dirty="0" smtClean="0">
                <a:latin typeface="Angsana New" pitchFamily="18" charset="-34"/>
                <a:ea typeface="+mj-ea"/>
                <a:cs typeface="Angsana New" pitchFamily="18" charset="-34"/>
              </a:rPr>
              <a:t>การ</a:t>
            </a:r>
            <a:r>
              <a:rPr kumimoji="0" lang="th-TH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ngsana New" pitchFamily="18" charset="-34"/>
                <a:ea typeface="+mj-ea"/>
                <a:cs typeface="Angsana New" pitchFamily="18" charset="-34"/>
              </a:rPr>
              <a:t>วัดประสิทธิภาพหน่วยงาน ด้วยวิธี 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ngsana New" pitchFamily="18" charset="-34"/>
                <a:ea typeface="+mj-ea"/>
                <a:cs typeface="Angsana New" pitchFamily="18" charset="-34"/>
              </a:rPr>
              <a:t>DEA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dirty="0" smtClean="0"/>
              <a:t>ผลการเก็บข้อมูลของ รพ.ภาครัฐภาคเหนือของไทย</a:t>
            </a:r>
            <a:endParaRPr lang="en-US" dirty="0"/>
          </a:p>
        </p:txBody>
      </p:sp>
      <p:graphicFrame>
        <p:nvGraphicFramePr>
          <p:cNvPr id="4" name="ตัวยึดเนื้อหา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167371" cy="4497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/>
                <a:gridCol w="914400"/>
                <a:gridCol w="914400"/>
                <a:gridCol w="1081723"/>
                <a:gridCol w="684848"/>
                <a:gridCol w="914400"/>
                <a:gridCol w="914400"/>
                <a:gridCol w="914400"/>
                <a:gridCol w="914400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th-TH" sz="1800" b="1" kern="1200" dirty="0" smtClean="0">
                          <a:solidFill>
                            <a:schemeClr val="tx1"/>
                          </a:solidFill>
                          <a:latin typeface="CordiaUPC" pitchFamily="34" charset="-34"/>
                          <a:ea typeface="+mn-ea"/>
                          <a:cs typeface="CordiaUPC" pitchFamily="34" charset="-34"/>
                        </a:rPr>
                        <a:t>หน่วยวิเคราะห์</a:t>
                      </a:r>
                      <a:endParaRPr lang="en-US" sz="1800" b="1" kern="1200" dirty="0" smtClean="0">
                        <a:solidFill>
                          <a:schemeClr val="tx1"/>
                        </a:solidFill>
                        <a:latin typeface="CordiaUPC" pitchFamily="34" charset="-34"/>
                        <a:ea typeface="+mn-ea"/>
                        <a:cs typeface="CordiaUPC" pitchFamily="34" charset="-34"/>
                      </a:endParaRPr>
                    </a:p>
                    <a:p>
                      <a:pPr algn="ctr"/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latin typeface="CordiaUPC" pitchFamily="34" charset="-34"/>
                          <a:ea typeface="+mn-ea"/>
                          <a:cs typeface="CordiaUPC" pitchFamily="34" charset="-34"/>
                        </a:rPr>
                        <a:t>(DMU)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>
                    <a:solidFill>
                      <a:srgbClr val="99CCFF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th-TH" sz="2000" b="1" kern="1200" dirty="0" smtClean="0">
                          <a:solidFill>
                            <a:schemeClr val="tx1"/>
                          </a:solidFill>
                          <a:latin typeface="CordiaUPC" pitchFamily="34" charset="-34"/>
                          <a:ea typeface="+mn-ea"/>
                          <a:cs typeface="CordiaUPC" pitchFamily="34" charset="-34"/>
                        </a:rPr>
                        <a:t>ปัจจัยการเข้า</a:t>
                      </a: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latin typeface="CordiaUPC" pitchFamily="34" charset="-34"/>
                          <a:ea typeface="+mn-ea"/>
                          <a:cs typeface="CordiaUPC" pitchFamily="34" charset="-34"/>
                        </a:rPr>
                        <a:t> (Inputs)</a:t>
                      </a:r>
                      <a:endParaRPr lang="en-US" sz="2000" dirty="0">
                        <a:solidFill>
                          <a:schemeClr val="tx1"/>
                        </a:solidFill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>
                    <a:solidFill>
                      <a:srgbClr val="FF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th-TH" sz="2000" b="1" kern="1200" dirty="0" smtClean="0">
                          <a:solidFill>
                            <a:schemeClr val="tx1"/>
                          </a:solidFill>
                          <a:latin typeface="CordiaUPC" pitchFamily="34" charset="-34"/>
                          <a:ea typeface="+mn-ea"/>
                          <a:cs typeface="CordiaUPC" pitchFamily="34" charset="-34"/>
                        </a:rPr>
                        <a:t>ปัจจัยผลผลิต </a:t>
                      </a: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latin typeface="CordiaUPC" pitchFamily="34" charset="-34"/>
                          <a:ea typeface="+mn-ea"/>
                          <a:cs typeface="CordiaUPC" pitchFamily="34" charset="-34"/>
                        </a:rPr>
                        <a:t>(Outputs)</a:t>
                      </a:r>
                      <a:endParaRPr lang="en-US" sz="2000" dirty="0">
                        <a:solidFill>
                          <a:schemeClr val="tx1"/>
                        </a:solidFill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>
                    <a:solidFill>
                      <a:srgbClr val="99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จำนวนเตียง (เตียง)</a:t>
                      </a:r>
                      <a:endParaRPr lang="en-US" sz="1400" b="1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จำนวนพยาบาล (คน)</a:t>
                      </a:r>
                      <a:endParaRPr lang="en-US" sz="1400" b="1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ต้นทุนดำเนินการ</a:t>
                      </a:r>
                      <a:endParaRPr lang="en-US" sz="1400" b="1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(บาท)</a:t>
                      </a:r>
                      <a:endParaRPr lang="en-US" sz="1400" b="1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สถานเครือ</a:t>
                      </a:r>
                      <a:endParaRPr lang="en-US" sz="1400" b="1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ข่าย</a:t>
                      </a:r>
                      <a:endParaRPr lang="en-US" sz="1400" b="1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จำนวนผู้ป่วยนอก (ครั้ง)</a:t>
                      </a:r>
                      <a:endParaRPr lang="en-US" sz="1400" b="1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จำนวนผู้ป่วยใน (ราย)</a:t>
                      </a:r>
                      <a:endParaRPr lang="en-US" sz="1400" b="1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จำนวนวันนอน รพ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.</a:t>
                      </a:r>
                      <a:r>
                        <a:rPr lang="th-TH" sz="1400" b="1" dirty="0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(วัน)</a:t>
                      </a:r>
                      <a:endParaRPr lang="en-US" sz="1400" b="1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จำนวนเครือข่าย(แห่ง)</a:t>
                      </a:r>
                      <a:endParaRPr lang="en-US" sz="1400" b="1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99FF99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1</a:t>
                      </a:r>
                      <a:endParaRPr lang="en-US" sz="24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30</a:t>
                      </a:r>
                      <a:endParaRPr lang="en-US" sz="240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4</a:t>
                      </a:r>
                      <a:endParaRPr lang="en-US" sz="240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238,235</a:t>
                      </a:r>
                      <a:endParaRPr lang="en-US" sz="240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1</a:t>
                      </a:r>
                      <a:endParaRPr lang="en-US" sz="240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4,905</a:t>
                      </a:r>
                      <a:endParaRPr lang="en-US" sz="24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175</a:t>
                      </a:r>
                      <a:endParaRPr lang="en-US" sz="24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1,249</a:t>
                      </a:r>
                      <a:endParaRPr lang="en-US" sz="240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9</a:t>
                      </a:r>
                      <a:endParaRPr lang="en-US" sz="240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66FF66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2</a:t>
                      </a:r>
                      <a:endParaRPr lang="en-US" sz="24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30</a:t>
                      </a:r>
                      <a:endParaRPr lang="en-US" sz="24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3</a:t>
                      </a:r>
                      <a:endParaRPr lang="en-US" sz="24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17,000</a:t>
                      </a:r>
                      <a:endParaRPr lang="en-US" sz="24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0</a:t>
                      </a:r>
                      <a:endParaRPr lang="en-US" sz="240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144</a:t>
                      </a:r>
                      <a:endParaRPr lang="en-US" sz="240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330</a:t>
                      </a:r>
                      <a:endParaRPr lang="en-US" sz="24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999</a:t>
                      </a:r>
                      <a:endParaRPr lang="en-US" sz="240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9</a:t>
                      </a:r>
                      <a:endParaRPr lang="en-US" sz="240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66FF66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3</a:t>
                      </a:r>
                      <a:endParaRPr lang="en-US" sz="240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60</a:t>
                      </a:r>
                      <a:endParaRPr lang="en-US" sz="24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2</a:t>
                      </a:r>
                      <a:endParaRPr lang="en-US" sz="24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333,480</a:t>
                      </a:r>
                      <a:endParaRPr lang="en-US" sz="240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1</a:t>
                      </a:r>
                      <a:endParaRPr lang="en-US" sz="240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3,113</a:t>
                      </a:r>
                      <a:endParaRPr lang="en-US" sz="240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142</a:t>
                      </a:r>
                      <a:endParaRPr lang="en-US" sz="24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706</a:t>
                      </a:r>
                      <a:endParaRPr lang="en-US" sz="240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13</a:t>
                      </a:r>
                      <a:endParaRPr lang="en-US" sz="240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66FF66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4</a:t>
                      </a:r>
                      <a:endParaRPr lang="en-US" sz="240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113</a:t>
                      </a:r>
                      <a:endParaRPr lang="en-US" sz="240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2</a:t>
                      </a:r>
                      <a:endParaRPr lang="en-US" sz="24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1,263,668</a:t>
                      </a:r>
                      <a:endParaRPr lang="en-US" sz="24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1</a:t>
                      </a:r>
                      <a:endParaRPr lang="en-US" sz="240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3,533</a:t>
                      </a:r>
                      <a:endParaRPr lang="en-US" sz="240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22</a:t>
                      </a:r>
                      <a:endParaRPr lang="en-US" sz="240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338</a:t>
                      </a:r>
                      <a:endParaRPr lang="en-US" sz="24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13</a:t>
                      </a:r>
                      <a:endParaRPr lang="en-US" sz="240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66FF66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5</a:t>
                      </a:r>
                      <a:endParaRPr lang="en-US" sz="24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30</a:t>
                      </a:r>
                      <a:endParaRPr lang="en-US" sz="240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4</a:t>
                      </a:r>
                      <a:endParaRPr lang="en-US" sz="240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100,000</a:t>
                      </a:r>
                      <a:endParaRPr lang="en-US" sz="24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1</a:t>
                      </a:r>
                      <a:endParaRPr lang="en-US" sz="240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5102</a:t>
                      </a:r>
                      <a:endParaRPr lang="en-US" sz="240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86</a:t>
                      </a:r>
                      <a:endParaRPr lang="en-US" sz="24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189</a:t>
                      </a:r>
                      <a:endParaRPr lang="en-US" sz="240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16</a:t>
                      </a:r>
                      <a:endParaRPr lang="en-US" sz="240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66FF66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6</a:t>
                      </a:r>
                      <a:endParaRPr lang="en-US" sz="24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30</a:t>
                      </a:r>
                      <a:endParaRPr lang="en-US" sz="240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2</a:t>
                      </a:r>
                      <a:endParaRPr lang="en-US" sz="24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1,020,420</a:t>
                      </a:r>
                      <a:endParaRPr lang="en-US" sz="24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0</a:t>
                      </a:r>
                      <a:endParaRPr lang="en-US" sz="240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1,363</a:t>
                      </a:r>
                      <a:endParaRPr lang="en-US" sz="240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150</a:t>
                      </a:r>
                      <a:endParaRPr lang="en-US" sz="240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427</a:t>
                      </a:r>
                      <a:endParaRPr lang="en-US" sz="24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6</a:t>
                      </a:r>
                      <a:endParaRPr lang="en-US" sz="24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66FF66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2400" dirty="0" smtClean="0"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...</a:t>
                      </a:r>
                      <a:endParaRPr lang="en-US" sz="24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2400" dirty="0" smtClean="0"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....</a:t>
                      </a:r>
                      <a:endParaRPr lang="en-US" sz="24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2400" dirty="0" smtClean="0"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...</a:t>
                      </a:r>
                      <a:endParaRPr lang="en-US" sz="24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2400" dirty="0" smtClean="0"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.....</a:t>
                      </a:r>
                      <a:endParaRPr lang="en-US" sz="24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2400" dirty="0" smtClean="0"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...</a:t>
                      </a:r>
                      <a:endParaRPr lang="en-US" sz="24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2400" dirty="0" smtClean="0"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...</a:t>
                      </a:r>
                      <a:endParaRPr lang="en-US" sz="24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2400" dirty="0" smtClean="0"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...</a:t>
                      </a:r>
                      <a:endParaRPr lang="en-US" sz="24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2400" dirty="0" smtClean="0"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....</a:t>
                      </a:r>
                      <a:endParaRPr lang="en-US" sz="24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2400" dirty="0" smtClean="0"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....</a:t>
                      </a:r>
                      <a:endParaRPr lang="en-US" sz="24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66FF66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 smtClean="0"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55</a:t>
                      </a:r>
                      <a:endParaRPr lang="en-US" sz="2400" b="1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2400" dirty="0" smtClean="0"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....</a:t>
                      </a:r>
                      <a:endParaRPr lang="en-US" sz="24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2400" dirty="0" smtClean="0"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...</a:t>
                      </a:r>
                      <a:endParaRPr lang="en-US" sz="24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2400" dirty="0" smtClean="0"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.....</a:t>
                      </a:r>
                      <a:endParaRPr lang="en-US" sz="24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2400" dirty="0" smtClean="0"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...</a:t>
                      </a:r>
                      <a:endParaRPr lang="en-US" sz="24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2400" dirty="0" smtClean="0"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...</a:t>
                      </a:r>
                      <a:endParaRPr lang="en-US" sz="24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2400" dirty="0" smtClean="0"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...</a:t>
                      </a:r>
                      <a:endParaRPr lang="en-US" sz="24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2400" dirty="0" smtClean="0"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....</a:t>
                      </a:r>
                      <a:endParaRPr lang="en-US" sz="24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2400" dirty="0" smtClean="0"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....</a:t>
                      </a:r>
                      <a:endParaRPr lang="en-US" sz="24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66FF66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1000132"/>
          </a:xfrm>
        </p:spPr>
        <p:txBody>
          <a:bodyPr>
            <a:normAutofit fontScale="90000"/>
          </a:bodyPr>
          <a:lstStyle/>
          <a:p>
            <a:r>
              <a:rPr lang="th-TH" dirty="0" smtClean="0"/>
              <a:t>ผลการวิเคราะห์ประสิทธิภาพด้วย </a:t>
            </a:r>
            <a:r>
              <a:rPr lang="en-US" dirty="0" smtClean="0"/>
              <a:t>DEA </a:t>
            </a:r>
            <a:r>
              <a:rPr lang="th-TH" dirty="0" smtClean="0"/>
              <a:t>รพ.ภาครัฐภาคเหนือ</a:t>
            </a:r>
            <a:endParaRPr lang="en-US" dirty="0"/>
          </a:p>
        </p:txBody>
      </p:sp>
      <p:graphicFrame>
        <p:nvGraphicFramePr>
          <p:cNvPr id="4" name="ตัวยึดเนื้อหา 3"/>
          <p:cNvGraphicFramePr>
            <a:graphicFrameLocks noGrp="1"/>
          </p:cNvGraphicFramePr>
          <p:nvPr>
            <p:ph idx="1"/>
          </p:nvPr>
        </p:nvGraphicFramePr>
        <p:xfrm>
          <a:off x="646140" y="1035700"/>
          <a:ext cx="8069264" cy="4536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13498"/>
                <a:gridCol w="1986598"/>
                <a:gridCol w="1648460"/>
                <a:gridCol w="1707198"/>
                <a:gridCol w="1413510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หน่วยวิเคราะห์</a:t>
                      </a:r>
                      <a:endParaRPr lang="en-US" sz="20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(DMU)</a:t>
                      </a:r>
                      <a:endParaRPr lang="en-US" sz="20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Overall efficiency (CRS)</a:t>
                      </a:r>
                      <a:endParaRPr lang="en-US" sz="20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Technical efficiency</a:t>
                      </a:r>
                      <a:endParaRPr lang="en-US" sz="200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(VRS)</a:t>
                      </a:r>
                      <a:endParaRPr lang="en-US" sz="200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Scale efficiency</a:t>
                      </a:r>
                      <a:endParaRPr lang="en-US" sz="200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(TECRS / TEVRRS)</a:t>
                      </a:r>
                      <a:endParaRPr lang="en-US" sz="200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Returns to scale</a:t>
                      </a:r>
                      <a:endParaRPr lang="en-US" sz="20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 dirty="0" smtClean="0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…….</a:t>
                      </a:r>
                      <a:endParaRPr lang="en-US" sz="20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 dirty="0" smtClean="0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……</a:t>
                      </a:r>
                      <a:endParaRPr lang="en-US" sz="20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 dirty="0" smtClean="0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…….</a:t>
                      </a:r>
                      <a:endParaRPr lang="en-US" sz="20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 dirty="0" smtClean="0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…….</a:t>
                      </a:r>
                      <a:endParaRPr lang="en-US" sz="20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 dirty="0" smtClean="0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……..</a:t>
                      </a:r>
                      <a:endParaRPr lang="en-US" sz="20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7</a:t>
                      </a:r>
                      <a:endParaRPr lang="en-US" sz="20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1.00</a:t>
                      </a:r>
                      <a:endParaRPr lang="en-US" sz="20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1.00</a:t>
                      </a:r>
                      <a:endParaRPr lang="en-US" sz="20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1.00</a:t>
                      </a:r>
                      <a:endParaRPr lang="en-US" sz="200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CRTS *</a:t>
                      </a:r>
                      <a:endParaRPr lang="en-US" sz="20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8</a:t>
                      </a:r>
                      <a:endParaRPr lang="en-US" sz="200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1.00</a:t>
                      </a:r>
                      <a:endParaRPr lang="en-US" sz="20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1.00</a:t>
                      </a:r>
                      <a:endParaRPr lang="en-US" sz="200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1.00</a:t>
                      </a:r>
                      <a:endParaRPr lang="en-US" sz="20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CRTS *</a:t>
                      </a:r>
                      <a:endParaRPr lang="en-US" sz="20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9</a:t>
                      </a:r>
                      <a:endParaRPr lang="en-US" sz="200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0.92</a:t>
                      </a:r>
                      <a:endParaRPr lang="en-US" sz="200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0.93</a:t>
                      </a:r>
                      <a:endParaRPr lang="en-US" sz="20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0.99</a:t>
                      </a:r>
                      <a:endParaRPr lang="en-US" sz="200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DRTS ***</a:t>
                      </a:r>
                      <a:endParaRPr lang="en-US" sz="200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10</a:t>
                      </a:r>
                      <a:endParaRPr lang="en-US" sz="200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0.93</a:t>
                      </a:r>
                      <a:endParaRPr lang="en-US" sz="200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1.00</a:t>
                      </a:r>
                      <a:endParaRPr lang="en-US" sz="20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0.93</a:t>
                      </a:r>
                      <a:endParaRPr lang="en-US" sz="200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IRTS**</a:t>
                      </a:r>
                      <a:endParaRPr lang="en-US" sz="200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11</a:t>
                      </a:r>
                      <a:endParaRPr lang="en-US" sz="200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0.92</a:t>
                      </a:r>
                      <a:endParaRPr lang="en-US" sz="200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1.00</a:t>
                      </a:r>
                      <a:endParaRPr lang="en-US" sz="20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0.92</a:t>
                      </a:r>
                      <a:endParaRPr lang="en-US" sz="200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IRTS**</a:t>
                      </a:r>
                      <a:endParaRPr lang="en-US" sz="200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12</a:t>
                      </a:r>
                      <a:endParaRPr lang="en-US" sz="200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0.91</a:t>
                      </a:r>
                      <a:endParaRPr lang="en-US" sz="200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1.00</a:t>
                      </a:r>
                      <a:endParaRPr lang="en-US" sz="200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0.91</a:t>
                      </a:r>
                      <a:endParaRPr lang="en-US" sz="20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IRTS**</a:t>
                      </a:r>
                      <a:endParaRPr lang="en-US" sz="200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13</a:t>
                      </a:r>
                      <a:endParaRPr lang="en-US" sz="200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0.51</a:t>
                      </a:r>
                      <a:endParaRPr lang="en-US" sz="200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0.57</a:t>
                      </a:r>
                      <a:endParaRPr lang="en-US" sz="200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0.89</a:t>
                      </a:r>
                      <a:endParaRPr lang="en-US" sz="20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DRTS ***</a:t>
                      </a:r>
                      <a:endParaRPr lang="en-US" sz="200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14</a:t>
                      </a:r>
                      <a:endParaRPr lang="en-US" sz="200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0.75</a:t>
                      </a:r>
                      <a:endParaRPr lang="en-US" sz="200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1.00</a:t>
                      </a:r>
                      <a:endParaRPr lang="en-US" sz="200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0.75</a:t>
                      </a:r>
                      <a:endParaRPr lang="en-US" sz="20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IRTS**</a:t>
                      </a:r>
                      <a:endParaRPr lang="en-US" sz="200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dirty="0" smtClean="0"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…….</a:t>
                      </a:r>
                      <a:endParaRPr lang="en-US" sz="20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dirty="0" smtClean="0"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………….</a:t>
                      </a:r>
                      <a:endParaRPr lang="en-US" sz="20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dirty="0" smtClean="0"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……………….</a:t>
                      </a:r>
                      <a:endParaRPr lang="en-US" sz="20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dirty="0" smtClean="0"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…………….</a:t>
                      </a:r>
                      <a:endParaRPr lang="en-US" sz="20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dirty="0" smtClean="0">
                          <a:latin typeface="CordiaUPC" pitchFamily="34" charset="-34"/>
                          <a:ea typeface="Calibri"/>
                          <a:cs typeface="CordiaUPC" pitchFamily="34" charset="-34"/>
                        </a:rPr>
                        <a:t>………</a:t>
                      </a:r>
                      <a:endParaRPr lang="en-US" sz="2000" dirty="0">
                        <a:latin typeface="CordiaUPC" pitchFamily="34" charset="-34"/>
                        <a:ea typeface="Calibri"/>
                        <a:cs typeface="CordiaUPC" pitchFamily="34" charset="-34"/>
                      </a:endParaRPr>
                    </a:p>
                  </a:txBody>
                  <a:tcPr marL="68580" marR="68580" marT="0" marB="0">
                    <a:solidFill>
                      <a:srgbClr val="FFCCFF"/>
                    </a:solidFill>
                  </a:tcPr>
                </a:tc>
              </a:tr>
            </a:tbl>
          </a:graphicData>
        </a:graphic>
      </p:graphicFrame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1285852" y="5572140"/>
            <a:ext cx="764386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000" b="1" i="1" dirty="0" smtClean="0">
                <a:latin typeface="CordiaUPC" pitchFamily="34" charset="-34"/>
                <a:cs typeface="CordiaUPC" pitchFamily="34" charset="-34"/>
              </a:rPr>
              <a:t>CRTS * = </a:t>
            </a:r>
            <a:r>
              <a:rPr lang="en-US" sz="2000" b="1" i="1" dirty="0" err="1" smtClean="0">
                <a:latin typeface="CordiaUPC" pitchFamily="34" charset="-34"/>
                <a:cs typeface="CordiaUPC" pitchFamily="34" charset="-34"/>
              </a:rPr>
              <a:t>การผลิตในแบบอัตราผลต</a:t>
            </a:r>
            <a:r>
              <a:rPr lang="th-TH" sz="2000" b="1" i="1" dirty="0" smtClean="0">
                <a:latin typeface="CordiaUPC" pitchFamily="34" charset="-34"/>
                <a:cs typeface="CordiaUPC" pitchFamily="34" charset="-34"/>
              </a:rPr>
              <a:t>อบแทนคงที่ </a:t>
            </a:r>
            <a:r>
              <a:rPr lang="en-US" sz="2000" b="1" i="1" dirty="0" smtClean="0">
                <a:latin typeface="CordiaUPC" pitchFamily="34" charset="-34"/>
                <a:cs typeface="CordiaUPC" pitchFamily="34" charset="-34"/>
              </a:rPr>
              <a:t>(constant returns to scale)	</a:t>
            </a:r>
          </a:p>
          <a:p>
            <a:r>
              <a:rPr lang="en-US" sz="2000" b="1" i="1" dirty="0" smtClean="0">
                <a:latin typeface="CordiaUPC" pitchFamily="34" charset="-34"/>
                <a:cs typeface="CordiaUPC" pitchFamily="34" charset="-34"/>
              </a:rPr>
              <a:t>IRTS ** = </a:t>
            </a:r>
            <a:r>
              <a:rPr lang="en-US" sz="2000" b="1" i="1" dirty="0" err="1" smtClean="0">
                <a:latin typeface="CordiaUPC" pitchFamily="34" charset="-34"/>
                <a:cs typeface="CordiaUPC" pitchFamily="34" charset="-34"/>
              </a:rPr>
              <a:t>การผลิตใน</a:t>
            </a:r>
            <a:r>
              <a:rPr lang="th-TH" sz="2000" b="1" i="1" dirty="0" smtClean="0">
                <a:latin typeface="CordiaUPC" pitchFamily="34" charset="-34"/>
                <a:cs typeface="CordiaUPC" pitchFamily="34" charset="-34"/>
              </a:rPr>
              <a:t>ลักษณะระยะผลได้เพิ่มขึ้น </a:t>
            </a:r>
            <a:r>
              <a:rPr lang="en-US" sz="2000" b="1" i="1" dirty="0" smtClean="0">
                <a:latin typeface="CordiaUPC" pitchFamily="34" charset="-34"/>
                <a:cs typeface="CordiaUPC" pitchFamily="34" charset="-34"/>
              </a:rPr>
              <a:t>(increasing returns to scale)</a:t>
            </a:r>
            <a:endParaRPr lang="en-US" sz="2000" dirty="0" smtClean="0">
              <a:latin typeface="CordiaUPC" pitchFamily="34" charset="-34"/>
              <a:cs typeface="CordiaUPC" pitchFamily="34" charset="-34"/>
            </a:endParaRPr>
          </a:p>
          <a:p>
            <a:r>
              <a:rPr lang="en-US" sz="2000" b="1" i="1" dirty="0" smtClean="0">
                <a:latin typeface="CordiaUPC" pitchFamily="34" charset="-34"/>
                <a:cs typeface="CordiaUPC" pitchFamily="34" charset="-34"/>
              </a:rPr>
              <a:t>DRTS *** = </a:t>
            </a:r>
            <a:r>
              <a:rPr lang="en-US" sz="2000" b="1" i="1" dirty="0" err="1" smtClean="0">
                <a:latin typeface="CordiaUPC" pitchFamily="34" charset="-34"/>
                <a:cs typeface="CordiaUPC" pitchFamily="34" charset="-34"/>
              </a:rPr>
              <a:t>การผลิตใน</a:t>
            </a:r>
            <a:r>
              <a:rPr lang="th-TH" sz="2000" b="1" i="1" dirty="0" smtClean="0">
                <a:latin typeface="CordiaUPC" pitchFamily="34" charset="-34"/>
                <a:cs typeface="CordiaUPC" pitchFamily="34" charset="-34"/>
              </a:rPr>
              <a:t>ลักษณะระยะผลได้ลดลง </a:t>
            </a:r>
            <a:r>
              <a:rPr lang="en-US" sz="2000" b="1" i="1" dirty="0" smtClean="0">
                <a:latin typeface="CordiaUPC" pitchFamily="34" charset="-34"/>
                <a:cs typeface="CordiaUPC" pitchFamily="34" charset="-34"/>
              </a:rPr>
              <a:t>(decreasing returns to scale)</a:t>
            </a:r>
            <a:endParaRPr lang="en-US" sz="2000" dirty="0" smtClean="0">
              <a:latin typeface="CordiaUPC" pitchFamily="34" charset="-34"/>
              <a:cs typeface="CordiaUPC" pitchFamily="34" charset="-34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ublic\Pictures\Sample Pictures\Program interface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8047" t="1303"/>
          <a:stretch>
            <a:fillRect/>
          </a:stretch>
        </p:blipFill>
        <p:spPr bwMode="auto">
          <a:xfrm>
            <a:off x="2571736" y="214290"/>
            <a:ext cx="6320126" cy="5429288"/>
          </a:xfrm>
          <a:prstGeom prst="rect">
            <a:avLst/>
          </a:prstGeom>
          <a:noFill/>
        </p:spPr>
      </p:pic>
      <p:pic>
        <p:nvPicPr>
          <p:cNvPr id="1027" name="Picture 3" descr="C:\Users\Public\Pictures\Sample Pictures\Program interface.jpg"/>
          <p:cNvPicPr>
            <a:picLocks noChangeAspect="1" noChangeArrowheads="1"/>
          </p:cNvPicPr>
          <p:nvPr/>
        </p:nvPicPr>
        <p:blipFill>
          <a:blip r:embed="rId2"/>
          <a:srcRect l="6381" t="27472" r="77551"/>
          <a:stretch>
            <a:fillRect/>
          </a:stretch>
        </p:blipFill>
        <p:spPr bwMode="auto">
          <a:xfrm>
            <a:off x="357158" y="214290"/>
            <a:ext cx="1857388" cy="61293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คำถาม และ ข้อเสนอแนะ</a:t>
            </a:r>
            <a:endParaRPr lang="en-US" dirty="0"/>
          </a:p>
        </p:txBody>
      </p:sp>
      <p:pic>
        <p:nvPicPr>
          <p:cNvPr id="2050" name="Picture 2" descr="C:\Users\Toshimiyaki\Desktop\IMG_548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Rot="1" noChangeArrowheads="1"/>
          </p:cNvSpPr>
          <p:nvPr>
            <p:ph type="title"/>
          </p:nvPr>
        </p:nvSpPr>
        <p:spPr>
          <a:xfrm>
            <a:off x="457200" y="152400"/>
            <a:ext cx="8229600" cy="715963"/>
          </a:xfrm>
        </p:spPr>
        <p:txBody>
          <a:bodyPr/>
          <a:lstStyle/>
          <a:p>
            <a:pPr eaLnBrk="1" hangingPunct="1">
              <a:defRPr/>
            </a:pPr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aur" pitchFamily="18" charset="0"/>
                <a:cs typeface="Cordia New" pitchFamily="34" charset="-34"/>
              </a:rPr>
              <a:t>ความสำคัญและที่มาของปัญหาที่ทำการวิจัย (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aur" pitchFamily="18" charset="0"/>
                <a:cs typeface="Cordia New" pitchFamily="34" charset="-34"/>
              </a:rPr>
              <a:t>1</a:t>
            </a:r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aur" pitchFamily="18" charset="0"/>
                <a:cs typeface="Cordia New" pitchFamily="34" charset="-34"/>
              </a:rPr>
              <a:t>)</a:t>
            </a:r>
            <a:endParaRPr lang="en-US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aur" pitchFamily="18" charset="0"/>
              <a:cs typeface="Cordia New" pitchFamily="34" charset="-34"/>
            </a:endParaRPr>
          </a:p>
        </p:txBody>
      </p:sp>
      <p:sp>
        <p:nvSpPr>
          <p:cNvPr id="4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A81D5D-5FBF-4EB3-BF6C-125D1278B8ED}" type="slidenum">
              <a:rPr lang="en-US"/>
              <a:pPr>
                <a:defRPr/>
              </a:pPr>
              <a:t>2</a:t>
            </a:fld>
            <a:endParaRPr lang="th-TH"/>
          </a:p>
        </p:txBody>
      </p:sp>
      <p:sp>
        <p:nvSpPr>
          <p:cNvPr id="6148" name="Rectangle 2"/>
          <p:cNvSpPr>
            <a:spLocks noChangeArrowheads="1"/>
          </p:cNvSpPr>
          <p:nvPr/>
        </p:nvSpPr>
        <p:spPr bwMode="auto">
          <a:xfrm>
            <a:off x="152400" y="990600"/>
            <a:ext cx="89154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th-TH" sz="2800" b="1" u="sng">
                <a:latin typeface="Cordia New" pitchFamily="34" charset="-34"/>
                <a:cs typeface="Cordia New" pitchFamily="34" charset="-34"/>
              </a:rPr>
              <a:t>ภาระโรคทางจิตเวช</a:t>
            </a:r>
          </a:p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lang="th-TH" sz="2400" b="1">
                <a:latin typeface="Cordia New" pitchFamily="34" charset="-34"/>
                <a:cs typeface="Cordia New" pitchFamily="34" charset="-34"/>
              </a:rPr>
              <a:t>โรคจิตเวชมีภาระโรคสูงและมีแนวโน้มการเกิดโรคเพิ่มมากขึ้นทุกปี </a:t>
            </a:r>
          </a:p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lang="th-TH" sz="2400" b="1">
                <a:latin typeface="Cordia New" pitchFamily="34" charset="-34"/>
                <a:cs typeface="Cordia New" pitchFamily="34" charset="-34"/>
              </a:rPr>
              <a:t>องค์การอนามัยโลก โรคซึมเศร้าพบได้มากเป็นที่สอง รองจากโรคหัวใจขาดเลือด</a:t>
            </a:r>
            <a:r>
              <a:rPr lang="en-US" sz="2400" b="1"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2400" b="1">
                <a:latin typeface="Cordia New" pitchFamily="34" charset="-34"/>
                <a:cs typeface="Cordia New" pitchFamily="34" charset="-34"/>
              </a:rPr>
              <a:t>ปี </a:t>
            </a:r>
            <a:r>
              <a:rPr lang="en-US" sz="2400" b="1">
                <a:latin typeface="Cordia New" pitchFamily="34" charset="-34"/>
                <a:cs typeface="Cordia New" pitchFamily="34" charset="-34"/>
              </a:rPr>
              <a:t>2563 </a:t>
            </a:r>
            <a:endParaRPr lang="th-TH" sz="2400" b="1">
              <a:latin typeface="Cordia New" pitchFamily="34" charset="-34"/>
              <a:cs typeface="Cordia New" pitchFamily="34" charset="-34"/>
            </a:endParaRPr>
          </a:p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lang="th-TH" sz="2400" b="1">
                <a:latin typeface="Cordia New" pitchFamily="34" charset="-34"/>
                <a:cs typeface="Cordia New" pitchFamily="34" charset="-34"/>
              </a:rPr>
              <a:t>แนวโน้มความเจ็บป่วยทางจิตของคนไทยมีอัตราป่วยจากปัญหาสุขภาพจิตเพิ่มสูงขึ้นมาก </a:t>
            </a:r>
          </a:p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lang="th-TH" sz="2400" b="1">
                <a:latin typeface="Cordia New" pitchFamily="34" charset="-34"/>
                <a:cs typeface="Cordia New" pitchFamily="34" charset="-34"/>
              </a:rPr>
              <a:t>ปี </a:t>
            </a:r>
            <a:r>
              <a:rPr lang="en-US" sz="2400" b="1">
                <a:latin typeface="Cordia New" pitchFamily="34" charset="-34"/>
                <a:cs typeface="Cordia New" pitchFamily="34" charset="-34"/>
              </a:rPr>
              <a:t>2540</a:t>
            </a:r>
            <a:r>
              <a:rPr lang="th-TH" sz="2400" b="1">
                <a:latin typeface="Cordia New" pitchFamily="34" charset="-34"/>
                <a:cs typeface="Cordia New" pitchFamily="34" charset="-34"/>
              </a:rPr>
              <a:t> อัตราผู้ป่วยจิตเวชเท่ากับ </a:t>
            </a:r>
            <a:r>
              <a:rPr lang="en-US" sz="2400" b="1">
                <a:latin typeface="Cordia New" pitchFamily="34" charset="-34"/>
                <a:cs typeface="Cordia New" pitchFamily="34" charset="-34"/>
              </a:rPr>
              <a:t>1,999 </a:t>
            </a:r>
            <a:r>
              <a:rPr lang="th-TH" sz="2400" b="1">
                <a:latin typeface="Cordia New" pitchFamily="34" charset="-34"/>
                <a:cs typeface="Cordia New" pitchFamily="34" charset="-34"/>
              </a:rPr>
              <a:t>และเพิ่มเป็น</a:t>
            </a:r>
            <a:r>
              <a:rPr lang="en-US" sz="2400" b="1">
                <a:latin typeface="Cordia New" pitchFamily="34" charset="-34"/>
                <a:cs typeface="Cordia New" pitchFamily="34" charset="-34"/>
              </a:rPr>
              <a:t> 2,811 </a:t>
            </a:r>
            <a:r>
              <a:rPr lang="th-TH" sz="2400" b="1">
                <a:latin typeface="Cordia New" pitchFamily="34" charset="-34"/>
                <a:cs typeface="Cordia New" pitchFamily="34" charset="-34"/>
              </a:rPr>
              <a:t>คน/แสนประชากรในปี </a:t>
            </a:r>
            <a:r>
              <a:rPr lang="en-US" sz="2400" b="1">
                <a:latin typeface="Cordia New" pitchFamily="34" charset="-34"/>
                <a:cs typeface="Cordia New" pitchFamily="34" charset="-34"/>
              </a:rPr>
              <a:t>2545 </a:t>
            </a:r>
            <a:endParaRPr lang="th-TH" sz="2400" b="1">
              <a:latin typeface="Cordia New" pitchFamily="34" charset="-34"/>
              <a:cs typeface="Cordia New" pitchFamily="34" charset="-34"/>
            </a:endParaRPr>
          </a:p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lang="th-TH" sz="2400" b="1">
                <a:latin typeface="Cordia New" pitchFamily="34" charset="-34"/>
                <a:cs typeface="Cordia New" pitchFamily="34" charset="-34"/>
              </a:rPr>
              <a:t>หรือมีประชากรที่ป่วยด้วยการมีปัญหาสุขภาพจิตและจิตเวชราว 1</a:t>
            </a:r>
            <a:r>
              <a:rPr lang="en-US" sz="2400" b="1">
                <a:latin typeface="Cordia New" pitchFamily="34" charset="-34"/>
                <a:cs typeface="Cordia New" pitchFamily="34" charset="-34"/>
              </a:rPr>
              <a:t>,</a:t>
            </a:r>
            <a:r>
              <a:rPr lang="th-TH" sz="2400" b="1">
                <a:latin typeface="Cordia New" pitchFamily="34" charset="-34"/>
                <a:cs typeface="Cordia New" pitchFamily="34" charset="-34"/>
              </a:rPr>
              <a:t>748</a:t>
            </a:r>
            <a:r>
              <a:rPr lang="en-US" sz="2400" b="1">
                <a:latin typeface="Cordia New" pitchFamily="34" charset="-34"/>
                <a:cs typeface="Cordia New" pitchFamily="34" charset="-34"/>
              </a:rPr>
              <a:t>,</a:t>
            </a:r>
            <a:r>
              <a:rPr lang="th-TH" sz="2400" b="1">
                <a:latin typeface="Cordia New" pitchFamily="34" charset="-34"/>
                <a:cs typeface="Cordia New" pitchFamily="34" charset="-34"/>
              </a:rPr>
              <a:t>577 คนในปี </a:t>
            </a:r>
            <a:r>
              <a:rPr lang="en-US" sz="2400" b="1">
                <a:latin typeface="Cordia New" pitchFamily="34" charset="-34"/>
                <a:cs typeface="Cordia New" pitchFamily="34" charset="-34"/>
              </a:rPr>
              <a:t>2545  </a:t>
            </a:r>
            <a:endParaRPr lang="th-TH" sz="2400" b="1">
              <a:latin typeface="Cordia New" pitchFamily="34" charset="-34"/>
              <a:cs typeface="Cordia New" pitchFamily="34" charset="-34"/>
            </a:endParaRPr>
          </a:p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th-TH" sz="2800" b="1" u="sng">
                <a:latin typeface="Cordia New" pitchFamily="34" charset="-34"/>
                <a:cs typeface="Cordia New" pitchFamily="34" charset="-34"/>
              </a:rPr>
              <a:t>ระบบบริการจิตเวชของไทย</a:t>
            </a:r>
          </a:p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lang="th-TH" sz="2400" b="1">
                <a:latin typeface="Cordia New" pitchFamily="34" charset="-34"/>
                <a:cs typeface="Cordia New" pitchFamily="34" charset="-34"/>
              </a:rPr>
              <a:t>ระบบการให้บริการรักษาผู้ป่วยจิตเวช มีผู้รับผิดชอบหลายฝ่าย </a:t>
            </a:r>
          </a:p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th-TH" sz="2400" b="1">
                <a:latin typeface="Cordia New" pitchFamily="34" charset="-34"/>
                <a:cs typeface="Cordia New" pitchFamily="34" charset="-34"/>
              </a:rPr>
              <a:t>	-รพ.จิตเวชจำนวน 17 แห่ง บริการผู้ป่วย </a:t>
            </a:r>
            <a:r>
              <a:rPr lang="en-US" sz="2400" b="1">
                <a:latin typeface="Cordia New" pitchFamily="34" charset="-34"/>
                <a:cs typeface="Cordia New" pitchFamily="34" charset="-34"/>
              </a:rPr>
              <a:t>36%    -</a:t>
            </a:r>
            <a:r>
              <a:rPr lang="th-TH" sz="2400" b="1">
                <a:latin typeface="Cordia New" pitchFamily="34" charset="-34"/>
                <a:cs typeface="Cordia New" pitchFamily="34" charset="-34"/>
              </a:rPr>
              <a:t>รพ.อื่นๆ บริการผู้ป่วย </a:t>
            </a:r>
            <a:r>
              <a:rPr lang="en-US" sz="2400" b="1">
                <a:latin typeface="Cordia New" pitchFamily="34" charset="-34"/>
                <a:cs typeface="Cordia New" pitchFamily="34" charset="-34"/>
              </a:rPr>
              <a:t>57% </a:t>
            </a:r>
            <a:r>
              <a:rPr lang="th-TH" sz="2400" b="1">
                <a:latin typeface="Cordia New" pitchFamily="34" charset="-34"/>
                <a:cs typeface="Cordia New" pitchFamily="34" charset="-34"/>
              </a:rPr>
              <a:t>(ปี </a:t>
            </a:r>
            <a:r>
              <a:rPr lang="en-US" sz="2400" b="1">
                <a:latin typeface="Cordia New" pitchFamily="34" charset="-34"/>
                <a:cs typeface="Cordia New" pitchFamily="34" charset="-34"/>
              </a:rPr>
              <a:t>2545)</a:t>
            </a:r>
          </a:p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lang="th-TH" sz="2400" b="1">
                <a:latin typeface="Cordia New" pitchFamily="34" charset="-34"/>
                <a:cs typeface="Cordia New" pitchFamily="34" charset="-34"/>
              </a:rPr>
              <a:t>มีการกระจุกตัวจิตแพทย์/รพ.จิตเวชในเมืองใหญ่ มีการใช้บริการข้ามเขตจังหวัดสูง </a:t>
            </a:r>
            <a:r>
              <a:rPr lang="en-US" sz="2400" b="1">
                <a:latin typeface="Cordia New" pitchFamily="34" charset="-34"/>
                <a:cs typeface="Cordia New" pitchFamily="34" charset="-34"/>
              </a:rPr>
              <a:t>30%</a:t>
            </a:r>
            <a:r>
              <a:rPr lang="th-TH" sz="2400" b="1">
                <a:latin typeface="Cordia New" pitchFamily="34" charset="-34"/>
                <a:cs typeface="Cordia New" pitchFamily="34" charset="-34"/>
              </a:rPr>
              <a:t>  </a:t>
            </a:r>
          </a:p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lang="th-TH" sz="2400" b="1">
                <a:latin typeface="Cordia New" pitchFamily="34" charset="-34"/>
                <a:cs typeface="Cordia New" pitchFamily="34" charset="-34"/>
              </a:rPr>
              <a:t>การบริการรักษาผู้ป่วยจิตเวชไปในชุมชน สามารถเพิ่มคุณภาพการรักษาและประสิทธิภาพการให้บริการ ลดค่าใช้จ่ายที่ไม่จำเป็น ให้ความคุ้มค่าในการลงทุน และช่วยให้ผู้ป่วยดีขึ้น</a:t>
            </a:r>
            <a:endParaRPr lang="en-US" sz="2400" b="1">
              <a:latin typeface="Cordia New" pitchFamily="34" charset="-34"/>
              <a:cs typeface="Cordia New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Rot="1" noChangeArrowheads="1"/>
          </p:cNvSpPr>
          <p:nvPr>
            <p:ph type="title"/>
          </p:nvPr>
        </p:nvSpPr>
        <p:spPr>
          <a:xfrm>
            <a:off x="457200" y="152400"/>
            <a:ext cx="8229600" cy="715963"/>
          </a:xfrm>
        </p:spPr>
        <p:txBody>
          <a:bodyPr/>
          <a:lstStyle/>
          <a:p>
            <a:pPr eaLnBrk="1" hangingPunct="1">
              <a:defRPr/>
            </a:pPr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aur" pitchFamily="18" charset="0"/>
                <a:cs typeface="Cordia New" pitchFamily="34" charset="-34"/>
              </a:rPr>
              <a:t>ความสำคัญและที่มาของปัญหา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aur" pitchFamily="18" charset="0"/>
                <a:cs typeface="Cordia New" pitchFamily="34" charset="-34"/>
              </a:rPr>
              <a:t> (2)</a:t>
            </a:r>
          </a:p>
        </p:txBody>
      </p:sp>
      <p:sp>
        <p:nvSpPr>
          <p:cNvPr id="4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9C2981-B599-4D24-8C10-5CD4F04CDCEF}" type="slidenum">
              <a:rPr lang="en-US"/>
              <a:pPr>
                <a:defRPr/>
              </a:pPr>
              <a:t>3</a:t>
            </a:fld>
            <a:endParaRPr lang="th-TH"/>
          </a:p>
        </p:txBody>
      </p:sp>
      <p:sp>
        <p:nvSpPr>
          <p:cNvPr id="7172" name="Rectangle 2"/>
          <p:cNvSpPr>
            <a:spLocks noChangeArrowheads="1"/>
          </p:cNvSpPr>
          <p:nvPr/>
        </p:nvSpPr>
        <p:spPr bwMode="auto">
          <a:xfrm>
            <a:off x="228600" y="990600"/>
            <a:ext cx="87630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th-TH" sz="2800" b="1" u="sng">
                <a:latin typeface="Cordia New" pitchFamily="34" charset="-34"/>
                <a:cs typeface="Cordia New" pitchFamily="34" charset="-34"/>
              </a:rPr>
              <a:t>บริการเครือข่ายชุมชน รพ.สวนปรุง</a:t>
            </a:r>
            <a:endParaRPr lang="en-US" sz="2800" b="1" u="sng">
              <a:latin typeface="Cordia New" pitchFamily="34" charset="-34"/>
              <a:cs typeface="Cordia New" pitchFamily="34" charset="-34"/>
            </a:endParaRPr>
          </a:p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lang="th-TH" sz="2800" b="1" i="1">
                <a:solidFill>
                  <a:srgbClr val="FF0000"/>
                </a:solidFill>
                <a:latin typeface="Cordia New" pitchFamily="34" charset="-34"/>
                <a:cs typeface="Cordia New" pitchFamily="34" charset="-34"/>
              </a:rPr>
              <a:t>รพ.สวนปรุง </a:t>
            </a:r>
            <a:r>
              <a:rPr lang="th-TH" sz="2400" b="1">
                <a:latin typeface="Cordia New" pitchFamily="34" charset="-34"/>
                <a:cs typeface="Cordia New" pitchFamily="34" charset="-34"/>
              </a:rPr>
              <a:t>เริ่มพัฒนาเครือข่ายปี </a:t>
            </a:r>
            <a:r>
              <a:rPr lang="en-US" sz="2400" b="1">
                <a:latin typeface="Cordia New" pitchFamily="34" charset="-34"/>
                <a:cs typeface="Cordia New" pitchFamily="34" charset="-34"/>
              </a:rPr>
              <a:t>2541 </a:t>
            </a:r>
            <a:r>
              <a:rPr lang="th-TH" sz="2400" b="1">
                <a:latin typeface="Cordia New" pitchFamily="34" charset="-34"/>
                <a:cs typeface="Cordia New" pitchFamily="34" charset="-34"/>
              </a:rPr>
              <a:t>เพื่อขยายการเข้าถึงบริการ เน้นผู้ป่วยห่างไกล หวังผลป้องกันการมีอาการทางจิตกำเริบหรือกลับมารักษาซ้ำเร็วขึ้น </a:t>
            </a:r>
          </a:p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lang="th-TH" sz="2400" b="1">
                <a:latin typeface="Cordia New" pitchFamily="34" charset="-34"/>
                <a:cs typeface="Cordia New" pitchFamily="34" charset="-34"/>
              </a:rPr>
              <a:t>ผู้มารับบริการ-พึงพอใจในความสะดวก ประหยัดค่าใช้จ่าย และดูแลอย่างต่อเนื่อง </a:t>
            </a:r>
          </a:p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lang="th-TH" sz="2400" b="1">
                <a:latin typeface="Cordia New" pitchFamily="34" charset="-34"/>
                <a:cs typeface="Cordia New" pitchFamily="34" charset="-34"/>
              </a:rPr>
              <a:t>มีการสนับสนุนหน่วยแพทย์และพยาบาลเคลื่อนที่ สนับสนุนยาและวิชาการ/เทคโนโลยี </a:t>
            </a:r>
          </a:p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th-TH" sz="2800" b="1" u="sng">
                <a:latin typeface="Cordia New" pitchFamily="34" charset="-34"/>
                <a:cs typeface="Cordia New" pitchFamily="34" charset="-34"/>
              </a:rPr>
              <a:t>ปัญหา อุปสรรค</a:t>
            </a:r>
          </a:p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lang="th-TH" sz="2400" b="1">
                <a:latin typeface="Cordia New" pitchFamily="34" charset="-34"/>
                <a:cs typeface="Cordia New" pitchFamily="34" charset="-34"/>
              </a:rPr>
              <a:t>การให้บริการมีแตกต่างกันระหว่างรพ. มีมาตรฐานการให้บริการที่แตกต่างกัน</a:t>
            </a:r>
          </a:p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th-TH" sz="2400" b="1">
                <a:latin typeface="Cordia New" pitchFamily="34" charset="-34"/>
                <a:cs typeface="Cordia New" pitchFamily="34" charset="-34"/>
              </a:rPr>
              <a:t>	ทั้งด้านบริการ สถานบริการ การส่งต่อ และการติดตามดูแลผู้ป่วย ฯลฯ</a:t>
            </a:r>
          </a:p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lang="th-TH" sz="2400" b="1">
                <a:latin typeface="Cordia New" pitchFamily="34" charset="-34"/>
                <a:cs typeface="Cordia New" pitchFamily="34" charset="-34"/>
              </a:rPr>
              <a:t>ไม่มีการวัดประสิทธิภาพที่เหมาะสมอย่างเป็นทางการ ไม่มีเครื่องมือติดตามประเมินผล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Rot="1" noChangeArrowheads="1"/>
          </p:cNvSpPr>
          <p:nvPr>
            <p:ph type="title"/>
          </p:nvPr>
        </p:nvSpPr>
        <p:spPr>
          <a:xfrm>
            <a:off x="457200" y="152400"/>
            <a:ext cx="8229600" cy="715963"/>
          </a:xfrm>
        </p:spPr>
        <p:txBody>
          <a:bodyPr/>
          <a:lstStyle/>
          <a:p>
            <a:pPr eaLnBrk="1" hangingPunct="1">
              <a:defRPr/>
            </a:pPr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aur" pitchFamily="18" charset="0"/>
                <a:cs typeface="Cordia New" pitchFamily="34" charset="-34"/>
              </a:rPr>
              <a:t>ความสำคัญและที่มาของปัญหา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aur" pitchFamily="18" charset="0"/>
                <a:cs typeface="Cordia New" pitchFamily="34" charset="-34"/>
              </a:rPr>
              <a:t> (3)</a:t>
            </a:r>
            <a:endParaRPr lang="en-US" sz="4000" dirty="0" smtClean="0">
              <a:latin typeface="Centaur" pitchFamily="18" charset="0"/>
              <a:cs typeface="Cordia New" pitchFamily="34" charset="-34"/>
            </a:endParaRPr>
          </a:p>
        </p:txBody>
      </p:sp>
      <p:sp>
        <p:nvSpPr>
          <p:cNvPr id="4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B55928-7E62-4CF4-85F2-12CC873A0A3C}" type="slidenum">
              <a:rPr lang="en-US"/>
              <a:pPr>
                <a:defRPr/>
              </a:pPr>
              <a:t>4</a:t>
            </a:fld>
            <a:endParaRPr lang="th-TH"/>
          </a:p>
        </p:txBody>
      </p:sp>
      <p:sp>
        <p:nvSpPr>
          <p:cNvPr id="8196" name="Rectangle 2"/>
          <p:cNvSpPr>
            <a:spLocks noChangeArrowheads="1"/>
          </p:cNvSpPr>
          <p:nvPr/>
        </p:nvSpPr>
        <p:spPr bwMode="auto">
          <a:xfrm>
            <a:off x="228600" y="990600"/>
            <a:ext cx="87630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lang="en-US" sz="2400" b="1">
                <a:latin typeface="Cordia New" pitchFamily="34" charset="-34"/>
                <a:cs typeface="Cordia New" pitchFamily="34" charset="-34"/>
              </a:rPr>
              <a:t>วัดประสิทธิภาพรพ.-เปรียบเทียบตัวชี้วัดต่างๆ </a:t>
            </a:r>
            <a:r>
              <a:rPr lang="en-US" sz="1600" b="1">
                <a:latin typeface="Cordia New" pitchFamily="34" charset="-34"/>
                <a:cs typeface="Cordia New" pitchFamily="34" charset="-34"/>
              </a:rPr>
              <a:t>(ต้นทุนต่อหน่วย อัตราครองเตียง อัตราการหมุนเวียนใช้เตียง)</a:t>
            </a:r>
          </a:p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lang="en-US" sz="2400" b="1">
                <a:latin typeface="Cordia New" pitchFamily="34" charset="-34"/>
                <a:cs typeface="Cordia New" pitchFamily="34" charset="-34"/>
              </a:rPr>
              <a:t>ตัวชี้วัดเหล่านั้นไม่เพียงพอต่อความต้องการในการบริหารจัดการ เนื่องจากเป็นการมองในมิติเดียว แต่ระบบงานรพ. มีปัจจัยเกี่ยวข้องหลายตัวแปรในหลายมิติ</a:t>
            </a:r>
          </a:p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lang="en-US" sz="2400" b="1">
                <a:latin typeface="Cordia New" pitchFamily="34" charset="-34"/>
                <a:cs typeface="Cordia New" pitchFamily="34" charset="-34"/>
              </a:rPr>
              <a:t>การวัดประสิทธิภาพด้วยวิธีแบบจำลอง Data Envelopment Analysis (DEA) ที่สามารถใช้งานได้ภายใต้ข้อจำกัดต่างๆ ดังที่กล่าวมาข้างต้น</a:t>
            </a:r>
          </a:p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lang="en-US" sz="2400" b="1">
                <a:latin typeface="Cordia New" pitchFamily="34" charset="-34"/>
                <a:cs typeface="Cordia New" pitchFamily="34" charset="-34"/>
              </a:rPr>
              <a:t>DEA ได้รับความนิยม เนื่องจากสามารถทำการวัดประสิทธิภาพของหน่วยงานได้โดยการพิจารณาปัจจัยนำเข้าและปัจจัยผลผลิตที่เป็นทั้งตัวแปรเชิงคุณภาพและปริมาณในหลายปัจจัยในคราวเดียวกัน</a:t>
            </a:r>
            <a:endParaRPr lang="th-TH" sz="2400" b="1">
              <a:latin typeface="Cordia New" pitchFamily="34" charset="-34"/>
              <a:cs typeface="Cordia New" pitchFamily="34" charset="-34"/>
            </a:endParaRPr>
          </a:p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lang="en-US" sz="2400" b="1">
                <a:latin typeface="Cordia New" pitchFamily="34" charset="-34"/>
                <a:cs typeface="Cordia New" pitchFamily="34" charset="-34"/>
              </a:rPr>
              <a:t>จากการทบทวนวรรณกรรมเรื่องการวัดประสิทธิภาพของโรงพยาบาลพบว่าการวัดประสิทธิภาพโรงพยาบาลส่วนใหญ่ใช้วิธีการวัดแบบ DEA มิได้ครอบคลุมงานบริการผู้ป่วยจิตเวชและโรงพยาบาลจิตเวช</a:t>
            </a:r>
          </a:p>
          <a:p>
            <a:pPr marL="609600" indent="-60960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</a:pPr>
            <a:endParaRPr lang="en-US" sz="2400" b="1">
              <a:latin typeface="Cordia New" pitchFamily="34" charset="-34"/>
              <a:cs typeface="Cordia New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3"/>
          <p:cNvSpPr>
            <a:spLocks noGrp="1" noRot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en-US" sz="4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รูปแบบการวิจัย</a:t>
            </a:r>
          </a:p>
        </p:txBody>
      </p:sp>
      <p:sp>
        <p:nvSpPr>
          <p:cNvPr id="4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A12C61-DF67-4EA1-B3EF-41687FB3B21A}" type="slidenum">
              <a:rPr lang="en-US"/>
              <a:pPr>
                <a:defRPr/>
              </a:pPr>
              <a:t>5</a:t>
            </a:fld>
            <a:endParaRPr lang="th-TH"/>
          </a:p>
        </p:txBody>
      </p:sp>
      <p:sp>
        <p:nvSpPr>
          <p:cNvPr id="1238018" name="Rectangle 2"/>
          <p:cNvSpPr>
            <a:spLocks noChangeArrowheads="1"/>
          </p:cNvSpPr>
          <p:nvPr/>
        </p:nvSpPr>
        <p:spPr bwMode="auto">
          <a:xfrm>
            <a:off x="228600" y="1143000"/>
            <a:ext cx="87630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990600" lvl="1" indent="-5334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/>
            </a:pPr>
            <a:r>
              <a:rPr lang="en-US" sz="32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ศึกษาเชิงวิเคราะห์ภาคตัดขวาง</a:t>
            </a:r>
            <a:r>
              <a:rPr 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 (cross-sectional) </a:t>
            </a:r>
          </a:p>
          <a:p>
            <a:pPr marL="990600" lvl="1" indent="-5334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/>
            </a:pPr>
            <a:r>
              <a:rPr lang="en-US" sz="32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ใช้ข้อมูลปัจจัยการผลิต</a:t>
            </a:r>
            <a:r>
              <a:rPr 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/</a:t>
            </a:r>
            <a:r>
              <a:rPr lang="en-US" sz="32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ปัจจัยผลผลิตของ</a:t>
            </a:r>
            <a:r>
              <a:rPr lang="th-TH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โรงพยาบาล</a:t>
            </a:r>
          </a:p>
          <a:p>
            <a:pPr marL="990600" lvl="1" indent="-5334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/>
            </a:pPr>
            <a:r>
              <a:rPr lang="th-TH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ระหว่างมกราคม</a:t>
            </a:r>
            <a:r>
              <a:rPr 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-</a:t>
            </a:r>
            <a:r>
              <a:rPr lang="th-TH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พฤษภาคม </a:t>
            </a:r>
            <a:r>
              <a:rPr 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2554</a:t>
            </a:r>
          </a:p>
          <a:p>
            <a:pPr marL="990600" lvl="1" indent="-5334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/>
            </a:pPr>
            <a:r>
              <a:rPr lang="en-US" sz="32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วิเคราะห์</a:t>
            </a:r>
            <a:r>
              <a:rPr lang="th-TH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ประสิทธิภาพ</a:t>
            </a:r>
            <a:r>
              <a:rPr lang="en-US" sz="32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ด้วยวิธี</a:t>
            </a:r>
            <a:r>
              <a:rPr 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 DEA</a:t>
            </a:r>
          </a:p>
          <a:p>
            <a:pPr marL="990600" lvl="1" indent="-5334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None/>
              <a:defRPr/>
            </a:pPr>
            <a:endParaRPr lang="en-US" sz="3200" b="1" dirty="0">
              <a:effectLst>
                <a:outerShdw blurRad="38100" dist="38100" dir="2700000" algn="tl">
                  <a:srgbClr val="C0C0C0"/>
                </a:outerShdw>
              </a:effectLst>
              <a:latin typeface="Cordia New" pitchFamily="34" charset="-34"/>
              <a:cs typeface="Cordia New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32B433-D78C-46C3-A777-866D957DBA62}" type="slidenum">
              <a:rPr lang="en-US"/>
              <a:pPr>
                <a:defRPr/>
              </a:pPr>
              <a:t>6</a:t>
            </a:fld>
            <a:endParaRPr lang="th-TH"/>
          </a:p>
        </p:txBody>
      </p:sp>
      <p:sp>
        <p:nvSpPr>
          <p:cNvPr id="1238018" name="Rectangle 2"/>
          <p:cNvSpPr>
            <a:spLocks noChangeArrowheads="1"/>
          </p:cNvSpPr>
          <p:nvPr/>
        </p:nvSpPr>
        <p:spPr bwMode="auto">
          <a:xfrm>
            <a:off x="0" y="5181600"/>
            <a:ext cx="91440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990600" lvl="1" indent="-533400">
              <a:spcBef>
                <a:spcPct val="20000"/>
              </a:spcBef>
              <a:buClr>
                <a:schemeClr val="accent2"/>
              </a:buClr>
              <a:buSzPct val="70000"/>
              <a:defRPr/>
            </a:pPr>
            <a:r>
              <a:rPr lang="en-US" sz="2800" b="1" dirty="0" err="1">
                <a:latin typeface="Cordia New" pitchFamily="34" charset="-34"/>
                <a:cs typeface="Cordia New" pitchFamily="34" charset="-34"/>
              </a:rPr>
              <a:t>ประชากร</a:t>
            </a:r>
            <a:r>
              <a:rPr lang="en-US" sz="28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2800" dirty="0">
                <a:latin typeface="Cordia New" pitchFamily="34" charset="-34"/>
                <a:cs typeface="Cordia New" pitchFamily="34" charset="-34"/>
              </a:rPr>
              <a:t>คือ</a:t>
            </a:r>
            <a:r>
              <a:rPr lang="en-US" sz="2800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2800" dirty="0" err="1">
                <a:latin typeface="Cordia New" pitchFamily="34" charset="-34"/>
                <a:cs typeface="Cordia New" pitchFamily="34" charset="-34"/>
              </a:rPr>
              <a:t>รพ.ภาครัฐ</a:t>
            </a:r>
            <a:r>
              <a:rPr lang="en-US" sz="2800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2800" dirty="0" err="1">
                <a:latin typeface="Cordia New" pitchFamily="34" charset="-34"/>
                <a:cs typeface="Cordia New" pitchFamily="34" charset="-34"/>
              </a:rPr>
              <a:t>ในภาคเหนือของ</a:t>
            </a:r>
            <a:r>
              <a:rPr lang="th-TH" sz="2800" dirty="0">
                <a:latin typeface="Cordia New" pitchFamily="34" charset="-34"/>
                <a:cs typeface="Cordia New" pitchFamily="34" charset="-34"/>
              </a:rPr>
              <a:t>ประเทศไทย</a:t>
            </a:r>
          </a:p>
          <a:p>
            <a:pPr marL="990600" lvl="1" indent="-533400">
              <a:spcBef>
                <a:spcPct val="20000"/>
              </a:spcBef>
              <a:buClr>
                <a:schemeClr val="accent2"/>
              </a:buClr>
              <a:buSzPct val="70000"/>
              <a:defRPr/>
            </a:pPr>
            <a:r>
              <a:rPr lang="th-TH" sz="2800" b="1" dirty="0">
                <a:latin typeface="Cordia New" pitchFamily="34" charset="-34"/>
                <a:cs typeface="Cordia New" pitchFamily="34" charset="-34"/>
              </a:rPr>
              <a:t>กลุ่มตัวอย่าง</a:t>
            </a:r>
            <a:r>
              <a:rPr lang="en-US" sz="28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2800" dirty="0">
                <a:latin typeface="Cordia New" pitchFamily="34" charset="-34"/>
                <a:cs typeface="Cordia New" pitchFamily="34" charset="-34"/>
              </a:rPr>
              <a:t>คือ</a:t>
            </a:r>
            <a:r>
              <a:rPr lang="en-US" sz="2800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2800" dirty="0" err="1">
                <a:latin typeface="Cordia New" pitchFamily="34" charset="-34"/>
                <a:cs typeface="Cordia New" pitchFamily="34" charset="-34"/>
              </a:rPr>
              <a:t>รพ.ทั่วไปและรพ.ชุมชน</a:t>
            </a:r>
            <a:r>
              <a:rPr lang="en-US" sz="2800" dirty="0">
                <a:latin typeface="Cordia New" pitchFamily="34" charset="-34"/>
                <a:cs typeface="Cordia New" pitchFamily="34" charset="-34"/>
              </a:rPr>
              <a:t>) </a:t>
            </a:r>
            <a:r>
              <a:rPr lang="en-US" sz="2800" dirty="0" err="1">
                <a:latin typeface="Cordia New" pitchFamily="34" charset="-34"/>
                <a:cs typeface="Cordia New" pitchFamily="34" charset="-34"/>
              </a:rPr>
              <a:t>ในภาคเหนือของไทย</a:t>
            </a:r>
            <a:r>
              <a:rPr lang="en-US" sz="2800" dirty="0">
                <a:latin typeface="Cordia New" pitchFamily="34" charset="-34"/>
                <a:cs typeface="Cordia New" pitchFamily="34" charset="-34"/>
              </a:rPr>
              <a:t> </a:t>
            </a:r>
            <a:endParaRPr lang="th-TH" sz="2800" dirty="0">
              <a:latin typeface="Cordia New" pitchFamily="34" charset="-34"/>
              <a:cs typeface="Cordia New" pitchFamily="34" charset="-34"/>
            </a:endParaRPr>
          </a:p>
          <a:p>
            <a:pPr marL="990600" lvl="1" indent="-533400">
              <a:spcBef>
                <a:spcPct val="20000"/>
              </a:spcBef>
              <a:buClr>
                <a:schemeClr val="accent2"/>
              </a:buClr>
              <a:buSzPct val="70000"/>
              <a:defRPr/>
            </a:pPr>
            <a:r>
              <a:rPr lang="th-TH" sz="2800" dirty="0">
                <a:latin typeface="Cordia New" pitchFamily="34" charset="-34"/>
                <a:cs typeface="Cordia New" pitchFamily="34" charset="-34"/>
              </a:rPr>
              <a:t>                           </a:t>
            </a:r>
            <a:r>
              <a:rPr lang="en-US" sz="2800" dirty="0" err="1">
                <a:latin typeface="Cordia New" pitchFamily="34" charset="-34"/>
                <a:cs typeface="Cordia New" pitchFamily="34" charset="-34"/>
              </a:rPr>
              <a:t>ทั้งที่เป็น</a:t>
            </a:r>
            <a:r>
              <a:rPr lang="th-TH" sz="2800" dirty="0">
                <a:latin typeface="Cordia New" pitchFamily="34" charset="-34"/>
                <a:cs typeface="Cordia New" pitchFamily="34" charset="-34"/>
              </a:rPr>
              <a:t>และไม่</a:t>
            </a:r>
            <a:r>
              <a:rPr lang="th-TH" sz="2800" dirty="0" err="1">
                <a:latin typeface="Cordia New" pitchFamily="34" charset="-34"/>
                <a:cs typeface="Cordia New" pitchFamily="34" charset="-34"/>
              </a:rPr>
              <a:t>เป็นเ</a:t>
            </a:r>
            <a:r>
              <a:rPr lang="en-US" sz="2800" dirty="0" err="1">
                <a:latin typeface="Cordia New" pitchFamily="34" charset="-34"/>
                <a:cs typeface="Cordia New" pitchFamily="34" charset="-34"/>
              </a:rPr>
              <a:t>ครือข่ายจิตเวชชุมชนของรพ.สวนปรุง</a:t>
            </a:r>
            <a:endParaRPr lang="en-US" sz="2800" dirty="0">
              <a:latin typeface="Cordia New" pitchFamily="34" charset="-34"/>
              <a:cs typeface="Cordia New" pitchFamily="34" charset="-34"/>
            </a:endParaRPr>
          </a:p>
          <a:p>
            <a:pPr marL="990600" lvl="1" indent="-533400">
              <a:spcBef>
                <a:spcPct val="20000"/>
              </a:spcBef>
              <a:buClr>
                <a:schemeClr val="accent2"/>
              </a:buClr>
              <a:buSzPct val="70000"/>
              <a:defRPr/>
            </a:pPr>
            <a:endParaRPr lang="en-US" sz="3200" b="1" dirty="0">
              <a:effectLst>
                <a:outerShdw blurRad="38100" dist="38100" dir="2700000" algn="tl">
                  <a:srgbClr val="C0C0C0"/>
                </a:outerShdw>
              </a:effectLst>
              <a:latin typeface="Cordia New" pitchFamily="34" charset="-34"/>
              <a:cs typeface="Cordia New" pitchFamily="34" charset="-34"/>
            </a:endParaRPr>
          </a:p>
        </p:txBody>
      </p:sp>
      <p:graphicFrame>
        <p:nvGraphicFramePr>
          <p:cNvPr id="5" name="Group 135"/>
          <p:cNvGraphicFramePr>
            <a:graphicFrameLocks/>
          </p:cNvGraphicFramePr>
          <p:nvPr/>
        </p:nvGraphicFramePr>
        <p:xfrm>
          <a:off x="381000" y="76200"/>
          <a:ext cx="8426767" cy="5029200"/>
        </p:xfrm>
        <a:graphic>
          <a:graphicData uri="http://schemas.openxmlformats.org/drawingml/2006/table">
            <a:tbl>
              <a:tblPr/>
              <a:tblGrid>
                <a:gridCol w="368617"/>
                <a:gridCol w="1060767"/>
                <a:gridCol w="1019493"/>
                <a:gridCol w="1849755"/>
                <a:gridCol w="970280"/>
                <a:gridCol w="1786255"/>
                <a:gridCol w="1371600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h-TH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เขตสาธารณสุข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h-TH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ชื่อจังหวัด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h-TH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จำนวนประชากรปี 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2551 </a:t>
                      </a:r>
                      <a:r>
                        <a:rPr kumimoji="0" lang="th-TH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(คน)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h-TH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จำนวนอำเภอ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h-TH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ระยะห่างจากเชียงใหม่ (กม.)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h-TH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จำนวนรพ.เครือข่าย 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  <a:tr h="1341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h-TH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เชียงใหม่ *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1,670,317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24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h-TH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ลำพูน *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405,125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34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</a:tr>
              <a:tr h="22555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h-TH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ลำปาง *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767,615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13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105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</a:tr>
              <a:tr h="322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h-TH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พะเยา *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487,386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139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</a:tr>
              <a:tr h="322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h-TH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เชียงราย *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1,227,317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18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184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</a:tr>
              <a:tr h="322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h-TH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แม่ฮ่องสอน *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252,692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211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</a:tr>
              <a:tr h="322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7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h-TH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แพร่ **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463,477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194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</a:tr>
              <a:tr h="322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8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h-TH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น่าน **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475,984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276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</a:tr>
              <a:tr h="322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9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h-TH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พิษณุโลก ***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843,995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349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</a:tr>
              <a:tr h="322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10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h-TH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ตาก *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538,330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281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</a:tr>
              <a:tr h="322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11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h-TH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เพชรบูรณ์ **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996,231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509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</a:tr>
              <a:tr h="322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12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h-TH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สุโขทัย **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603,817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306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</a:tr>
              <a:tr h="301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13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h-TH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อุตรดิตถ์ **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464,205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248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h-TH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รวม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9,196,491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38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067" name="Rectangle 3"/>
          <p:cNvSpPr>
            <a:spLocks noGrp="1" noRot="1" noChangeArrowheads="1"/>
          </p:cNvSpPr>
          <p:nvPr>
            <p:ph type="title"/>
          </p:nvPr>
        </p:nvSpPr>
        <p:spPr>
          <a:xfrm>
            <a:off x="457200" y="152400"/>
            <a:ext cx="8229600" cy="715963"/>
          </a:xfrm>
        </p:spPr>
        <p:txBody>
          <a:bodyPr rtlCol="0">
            <a:normAutofit fontScale="90000"/>
          </a:bodyPr>
          <a:lstStyle/>
          <a:p>
            <a:pPr marL="762000" indent="-762000" eaLnBrk="1" fontAlgn="auto" hangingPunct="1">
              <a:spcAft>
                <a:spcPts val="0"/>
              </a:spcAft>
              <a:defRPr/>
            </a:pPr>
            <a:r>
              <a:rPr lang="th-TH" dirty="0" smtClean="0">
                <a:cs typeface="Cordia New" pitchFamily="34" charset="-34"/>
              </a:rPr>
              <a:t>วิธีการดำเนินการ</a:t>
            </a:r>
            <a:endParaRPr lang="en-US" dirty="0" smtClean="0">
              <a:cs typeface="Cordia New" pitchFamily="34" charset="-34"/>
            </a:endParaRPr>
          </a:p>
        </p:txBody>
      </p:sp>
      <p:sp>
        <p:nvSpPr>
          <p:cNvPr id="4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5A09B8-1532-461F-B1E5-0FAB9623163A}" type="slidenum">
              <a:rPr lang="en-US"/>
              <a:pPr>
                <a:defRPr/>
              </a:pPr>
              <a:t>7</a:t>
            </a:fld>
            <a:endParaRPr lang="th-TH"/>
          </a:p>
        </p:txBody>
      </p:sp>
      <p:sp>
        <p:nvSpPr>
          <p:cNvPr id="13316" name="Rectangle 2"/>
          <p:cNvSpPr>
            <a:spLocks noChangeArrowheads="1"/>
          </p:cNvSpPr>
          <p:nvPr/>
        </p:nvSpPr>
        <p:spPr bwMode="auto">
          <a:xfrm>
            <a:off x="228600" y="1066800"/>
            <a:ext cx="87630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990600" lvl="1" indent="-5334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None/>
            </a:pPr>
            <a:r>
              <a:rPr lang="en-US" sz="2400" b="1" dirty="0" err="1">
                <a:latin typeface="Cordia New" pitchFamily="34" charset="-34"/>
                <a:cs typeface="Cordia New" pitchFamily="34" charset="-34"/>
              </a:rPr>
              <a:t>กลุ่มตัวอย่าง</a:t>
            </a:r>
            <a:r>
              <a:rPr lang="en-US" sz="2400" b="1" dirty="0">
                <a:latin typeface="Cordia New" pitchFamily="34" charset="-34"/>
                <a:cs typeface="Cordia New" pitchFamily="34" charset="-34"/>
              </a:rPr>
              <a:t>/</a:t>
            </a:r>
            <a:r>
              <a:rPr lang="en-US" sz="2400" b="1" dirty="0" err="1">
                <a:latin typeface="Cordia New" pitchFamily="34" charset="-34"/>
                <a:cs typeface="Cordia New" pitchFamily="34" charset="-34"/>
              </a:rPr>
              <a:t>หน่วยวิเคราะห์</a:t>
            </a:r>
            <a:r>
              <a:rPr lang="en-US" sz="2400" b="1" dirty="0">
                <a:latin typeface="Cordia New" pitchFamily="34" charset="-34"/>
                <a:cs typeface="Cordia New" pitchFamily="34" charset="-34"/>
              </a:rPr>
              <a:t>/</a:t>
            </a:r>
            <a:r>
              <a:rPr lang="en-US" sz="2400" b="1" dirty="0" err="1">
                <a:latin typeface="Cordia New" pitchFamily="34" charset="-34"/>
                <a:cs typeface="Cordia New" pitchFamily="34" charset="-34"/>
              </a:rPr>
              <a:t>หน่วยผลิต</a:t>
            </a:r>
            <a:r>
              <a:rPr lang="en-US" sz="2400" b="1" dirty="0">
                <a:latin typeface="Cordia New" pitchFamily="34" charset="-34"/>
                <a:cs typeface="Cordia New" pitchFamily="34" charset="-34"/>
              </a:rPr>
              <a:t> (DMU) </a:t>
            </a:r>
            <a:r>
              <a:rPr lang="en-US" sz="2400" b="1" dirty="0" err="1">
                <a:latin typeface="Cordia New" pitchFamily="34" charset="-34"/>
                <a:cs typeface="Cordia New" pitchFamily="34" charset="-34"/>
              </a:rPr>
              <a:t>หมายถึง</a:t>
            </a:r>
            <a:r>
              <a:rPr lang="en-US" sz="24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2400" b="1" dirty="0" err="1">
                <a:latin typeface="Cordia New" pitchFamily="34" charset="-34"/>
                <a:cs typeface="Cordia New" pitchFamily="34" charset="-34"/>
              </a:rPr>
              <a:t>รพ.ทั่วไปและรพ.ชุมชน</a:t>
            </a:r>
            <a:r>
              <a:rPr lang="en-US" sz="2400" b="1" dirty="0">
                <a:latin typeface="Cordia New" pitchFamily="34" charset="-34"/>
                <a:cs typeface="Cordia New" pitchFamily="34" charset="-34"/>
              </a:rPr>
              <a:t> </a:t>
            </a:r>
          </a:p>
          <a:p>
            <a:pPr marL="990600" lvl="1" indent="-5334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None/>
            </a:pPr>
            <a:r>
              <a:rPr lang="en-US" sz="2400" b="1" dirty="0">
                <a:latin typeface="Cordia New" pitchFamily="34" charset="-34"/>
                <a:cs typeface="Cordia New" pitchFamily="34" charset="-34"/>
              </a:rPr>
              <a:t>	ทั้งที่เป็นรพ.เครือข่ายจิตเวชชุมชนและนอกเครือข่ายของรพ.สวนปรุงในปีงบ 2551 </a:t>
            </a:r>
          </a:p>
          <a:p>
            <a:pPr marL="990600" lvl="1" indent="-5334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None/>
            </a:pPr>
            <a:endParaRPr lang="en-US" sz="800" b="1" dirty="0">
              <a:latin typeface="Cordia New" pitchFamily="34" charset="-34"/>
              <a:cs typeface="Cordia New" pitchFamily="34" charset="-34"/>
            </a:endParaRPr>
          </a:p>
          <a:p>
            <a:pPr marL="990600" lvl="1" indent="-5334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None/>
            </a:pPr>
            <a:r>
              <a:rPr lang="en-US" sz="2400" b="1" dirty="0" err="1">
                <a:latin typeface="Cordia New" pitchFamily="34" charset="-34"/>
                <a:cs typeface="Cordia New" pitchFamily="34" charset="-34"/>
              </a:rPr>
              <a:t>รพ.เครือข่ายจิตเวชชุมชนของรพ.สวนปรุง</a:t>
            </a:r>
            <a:r>
              <a:rPr lang="en-US" sz="24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2400" b="1" dirty="0" err="1">
                <a:latin typeface="Cordia New" pitchFamily="34" charset="-34"/>
                <a:cs typeface="Cordia New" pitchFamily="34" charset="-34"/>
              </a:rPr>
              <a:t>หมายถึง</a:t>
            </a:r>
            <a:r>
              <a:rPr lang="en-US" sz="2400" b="1" dirty="0">
                <a:latin typeface="Cordia New" pitchFamily="34" charset="-34"/>
                <a:cs typeface="Cordia New" pitchFamily="34" charset="-34"/>
              </a:rPr>
              <a:t> รพ.ที่มีทีมงานจิตเวชชุมชนของรพ.สวนปรุงไปออกหน่วยชุมชนที่ประกอบด้วยแพทย์ </a:t>
            </a:r>
            <a:r>
              <a:rPr lang="en-US" sz="2400" b="1" dirty="0" err="1">
                <a:latin typeface="Cordia New" pitchFamily="34" charset="-34"/>
                <a:cs typeface="Cordia New" pitchFamily="34" charset="-34"/>
              </a:rPr>
              <a:t>พยาบาล</a:t>
            </a:r>
            <a:r>
              <a:rPr lang="en-US" sz="24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2400" b="1" dirty="0" err="1">
                <a:latin typeface="Cordia New" pitchFamily="34" charset="-34"/>
                <a:cs typeface="Cordia New" pitchFamily="34" charset="-34"/>
              </a:rPr>
              <a:t>เภสัชกร</a:t>
            </a:r>
            <a:r>
              <a:rPr lang="en-US" sz="24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2400" b="1" dirty="0" err="1">
                <a:latin typeface="Cordia New" pitchFamily="34" charset="-34"/>
                <a:cs typeface="Cordia New" pitchFamily="34" charset="-34"/>
              </a:rPr>
              <a:t>นักจิตวิทยา</a:t>
            </a:r>
            <a:r>
              <a:rPr lang="en-US" sz="24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2400" b="1" dirty="0" err="1">
                <a:latin typeface="Cordia New" pitchFamily="34" charset="-34"/>
                <a:cs typeface="Cordia New" pitchFamily="34" charset="-34"/>
              </a:rPr>
              <a:t>นักสังคมสงเคราะห์</a:t>
            </a:r>
            <a:r>
              <a:rPr lang="en-US" sz="24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2400" b="1" dirty="0" err="1">
                <a:latin typeface="Cordia New" pitchFamily="34" charset="-34"/>
                <a:cs typeface="Cordia New" pitchFamily="34" charset="-34"/>
              </a:rPr>
              <a:t>ฯลฯ</a:t>
            </a:r>
            <a:endParaRPr lang="en-US" sz="2400" b="1" dirty="0">
              <a:latin typeface="Cordia New" pitchFamily="34" charset="-34"/>
              <a:cs typeface="Cordia New" pitchFamily="34" charset="-34"/>
            </a:endParaRPr>
          </a:p>
          <a:p>
            <a:pPr marL="990600" lvl="1" indent="-5334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None/>
            </a:pPr>
            <a:endParaRPr lang="en-US" sz="800" b="1" dirty="0">
              <a:latin typeface="Cordia New" pitchFamily="34" charset="-34"/>
              <a:cs typeface="Cordia New" pitchFamily="34" charset="-34"/>
            </a:endParaRPr>
          </a:p>
          <a:p>
            <a:pPr marL="990600" lvl="1" indent="-5334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None/>
            </a:pPr>
            <a:r>
              <a:rPr lang="en-US" sz="2400" b="1" dirty="0" err="1">
                <a:latin typeface="Cordia New" pitchFamily="34" charset="-34"/>
                <a:cs typeface="Cordia New" pitchFamily="34" charset="-34"/>
              </a:rPr>
              <a:t>เงื่อนไขการคัดเลือก</a:t>
            </a:r>
            <a:r>
              <a:rPr lang="en-US" sz="24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2400" b="1" dirty="0" err="1">
                <a:latin typeface="Cordia New" pitchFamily="34" charset="-34"/>
                <a:cs typeface="Cordia New" pitchFamily="34" charset="-34"/>
              </a:rPr>
              <a:t>ดังนี้</a:t>
            </a:r>
            <a:endParaRPr lang="en-US" sz="2400" b="1" dirty="0">
              <a:latin typeface="Cordia New" pitchFamily="34" charset="-34"/>
              <a:cs typeface="Cordia New" pitchFamily="34" charset="-34"/>
            </a:endParaRPr>
          </a:p>
          <a:p>
            <a:pPr marL="1371600" lvl="2" indent="-45720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</a:pPr>
            <a:r>
              <a:rPr lang="en-US" sz="2400" b="1" dirty="0" err="1">
                <a:latin typeface="Cordia New" pitchFamily="34" charset="-34"/>
                <a:cs typeface="Cordia New" pitchFamily="34" charset="-34"/>
              </a:rPr>
              <a:t>รพ.เครือข่ายของรพ.สวนปรุงทั้งหมดที่มีจำนวนรวม</a:t>
            </a:r>
            <a:r>
              <a:rPr lang="en-US" sz="2400" b="1" dirty="0">
                <a:latin typeface="Cordia New" pitchFamily="34" charset="-34"/>
                <a:cs typeface="Cordia New" pitchFamily="34" charset="-34"/>
              </a:rPr>
              <a:t> 38 </a:t>
            </a:r>
            <a:r>
              <a:rPr lang="en-US" sz="2400" b="1" dirty="0" err="1">
                <a:latin typeface="Cordia New" pitchFamily="34" charset="-34"/>
                <a:cs typeface="Cordia New" pitchFamily="34" charset="-34"/>
              </a:rPr>
              <a:t>แห่ง</a:t>
            </a:r>
            <a:r>
              <a:rPr lang="en-US" sz="2400" b="1" dirty="0">
                <a:latin typeface="Cordia New" pitchFamily="34" charset="-34"/>
                <a:cs typeface="Cordia New" pitchFamily="34" charset="-34"/>
              </a:rPr>
              <a:t>  </a:t>
            </a:r>
          </a:p>
          <a:p>
            <a:pPr marL="990600" lvl="1" indent="-5334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None/>
            </a:pPr>
            <a:r>
              <a:rPr lang="en-US" sz="2400" b="1" dirty="0">
                <a:latin typeface="Cordia New" pitchFamily="34" charset="-34"/>
                <a:cs typeface="Cordia New" pitchFamily="34" charset="-34"/>
              </a:rPr>
              <a:t>		-</a:t>
            </a:r>
            <a:r>
              <a:rPr lang="en-US" sz="2400" b="1" dirty="0" err="1">
                <a:latin typeface="Cordia New" pitchFamily="34" charset="-34"/>
                <a:cs typeface="Cordia New" pitchFamily="34" charset="-34"/>
              </a:rPr>
              <a:t>รพ.ทั่วไปจำนวน</a:t>
            </a:r>
            <a:r>
              <a:rPr lang="en-US" sz="2400" b="1" dirty="0">
                <a:latin typeface="Cordia New" pitchFamily="34" charset="-34"/>
                <a:cs typeface="Cordia New" pitchFamily="34" charset="-34"/>
              </a:rPr>
              <a:t> 4 </a:t>
            </a:r>
            <a:r>
              <a:rPr lang="en-US" sz="2400" b="1" dirty="0" err="1">
                <a:latin typeface="Cordia New" pitchFamily="34" charset="-34"/>
                <a:cs typeface="Cordia New" pitchFamily="34" charset="-34"/>
              </a:rPr>
              <a:t>แห่ง</a:t>
            </a:r>
            <a:r>
              <a:rPr lang="en-US" sz="24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1600" b="1" dirty="0">
                <a:latin typeface="Cordia New" pitchFamily="34" charset="-34"/>
                <a:cs typeface="Cordia New" pitchFamily="34" charset="-34"/>
              </a:rPr>
              <a:t>(</a:t>
            </a:r>
            <a:r>
              <a:rPr lang="en-US" sz="1600" b="1" dirty="0" err="1">
                <a:latin typeface="Cordia New" pitchFamily="34" charset="-34"/>
                <a:cs typeface="Cordia New" pitchFamily="34" charset="-34"/>
              </a:rPr>
              <a:t>ลำพูน</a:t>
            </a:r>
            <a:r>
              <a:rPr lang="en-US" sz="16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1600" b="1" dirty="0" err="1">
                <a:latin typeface="Cordia New" pitchFamily="34" charset="-34"/>
                <a:cs typeface="Cordia New" pitchFamily="34" charset="-34"/>
              </a:rPr>
              <a:t>พะเยา</a:t>
            </a:r>
            <a:r>
              <a:rPr lang="en-US" sz="16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1600" b="1" dirty="0" err="1">
                <a:latin typeface="Cordia New" pitchFamily="34" charset="-34"/>
                <a:cs typeface="Cordia New" pitchFamily="34" charset="-34"/>
              </a:rPr>
              <a:t>สมเด็จพระเจ้าตากสิน</a:t>
            </a:r>
            <a:r>
              <a:rPr lang="en-US" sz="16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1600" b="1" dirty="0" err="1">
                <a:latin typeface="Cordia New" pitchFamily="34" charset="-34"/>
                <a:cs typeface="Cordia New" pitchFamily="34" charset="-34"/>
              </a:rPr>
              <a:t>และเพชรบูรณ์</a:t>
            </a:r>
            <a:r>
              <a:rPr lang="en-US" sz="1600" b="1" dirty="0">
                <a:latin typeface="Cordia New" pitchFamily="34" charset="-34"/>
                <a:cs typeface="Cordia New" pitchFamily="34" charset="-34"/>
              </a:rPr>
              <a:t>) </a:t>
            </a:r>
          </a:p>
          <a:p>
            <a:pPr marL="990600" lvl="1" indent="-5334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None/>
            </a:pPr>
            <a:r>
              <a:rPr lang="en-US" sz="2400" b="1" dirty="0">
                <a:latin typeface="Cordia New" pitchFamily="34" charset="-34"/>
                <a:cs typeface="Cordia New" pitchFamily="34" charset="-34"/>
              </a:rPr>
              <a:t>		-</a:t>
            </a:r>
            <a:r>
              <a:rPr lang="en-US" sz="2400" b="1" dirty="0" err="1">
                <a:latin typeface="Cordia New" pitchFamily="34" charset="-34"/>
                <a:cs typeface="Cordia New" pitchFamily="34" charset="-34"/>
              </a:rPr>
              <a:t>รพ.ชุมชนจำนวน</a:t>
            </a:r>
            <a:r>
              <a:rPr lang="en-US" sz="2400" b="1" dirty="0">
                <a:latin typeface="Cordia New" pitchFamily="34" charset="-34"/>
                <a:cs typeface="Cordia New" pitchFamily="34" charset="-34"/>
              </a:rPr>
              <a:t> 34 </a:t>
            </a:r>
            <a:r>
              <a:rPr lang="en-US" sz="2400" b="1" dirty="0" err="1">
                <a:latin typeface="Cordia New" pitchFamily="34" charset="-34"/>
                <a:cs typeface="Cordia New" pitchFamily="34" charset="-34"/>
              </a:rPr>
              <a:t>แห่ง</a:t>
            </a:r>
            <a:r>
              <a:rPr lang="en-US" sz="24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1600" b="1" dirty="0">
                <a:latin typeface="Cordia New" pitchFamily="34" charset="-34"/>
                <a:cs typeface="Cordia New" pitchFamily="34" charset="-34"/>
              </a:rPr>
              <a:t>(</a:t>
            </a:r>
            <a:r>
              <a:rPr lang="en-US" sz="1600" b="1" dirty="0" err="1">
                <a:latin typeface="Cordia New" pitchFamily="34" charset="-34"/>
                <a:cs typeface="Cordia New" pitchFamily="34" charset="-34"/>
              </a:rPr>
              <a:t>สันป่าตอง</a:t>
            </a:r>
            <a:r>
              <a:rPr lang="en-US" sz="16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1600" b="1" dirty="0" err="1">
                <a:latin typeface="Cordia New" pitchFamily="34" charset="-34"/>
                <a:cs typeface="Cordia New" pitchFamily="34" charset="-34"/>
              </a:rPr>
              <a:t>จอมทอง</a:t>
            </a:r>
            <a:r>
              <a:rPr lang="en-US" sz="16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1600" b="1" dirty="0" err="1">
                <a:latin typeface="Cordia New" pitchFamily="34" charset="-34"/>
                <a:cs typeface="Cordia New" pitchFamily="34" charset="-34"/>
              </a:rPr>
              <a:t>สันกำแพง</a:t>
            </a:r>
            <a:r>
              <a:rPr lang="en-US" sz="16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1600" b="1" dirty="0" err="1">
                <a:latin typeface="Cordia New" pitchFamily="34" charset="-34"/>
                <a:cs typeface="Cordia New" pitchFamily="34" charset="-34"/>
              </a:rPr>
              <a:t>เชียงดาว</a:t>
            </a:r>
            <a:r>
              <a:rPr lang="en-US" sz="16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1600" b="1" dirty="0" err="1">
                <a:latin typeface="Cordia New" pitchFamily="34" charset="-34"/>
                <a:cs typeface="Cordia New" pitchFamily="34" charset="-34"/>
              </a:rPr>
              <a:t>สารภี</a:t>
            </a:r>
            <a:r>
              <a:rPr lang="en-US" sz="16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1600" b="1" dirty="0" err="1">
                <a:latin typeface="Cordia New" pitchFamily="34" charset="-34"/>
                <a:cs typeface="Cordia New" pitchFamily="34" charset="-34"/>
              </a:rPr>
              <a:t>แม่วาง</a:t>
            </a:r>
            <a:r>
              <a:rPr lang="en-US" sz="16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1600" b="1" dirty="0" err="1">
                <a:latin typeface="Cordia New" pitchFamily="34" charset="-34"/>
                <a:cs typeface="Cordia New" pitchFamily="34" charset="-34"/>
              </a:rPr>
              <a:t>หางดง</a:t>
            </a:r>
            <a:r>
              <a:rPr lang="en-US" sz="16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1600" b="1" dirty="0" err="1">
                <a:latin typeface="Cordia New" pitchFamily="34" charset="-34"/>
                <a:cs typeface="Cordia New" pitchFamily="34" charset="-34"/>
              </a:rPr>
              <a:t>สะเมิง</a:t>
            </a:r>
            <a:r>
              <a:rPr lang="en-US" sz="16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1600" b="1" dirty="0" err="1">
                <a:latin typeface="Cordia New" pitchFamily="34" charset="-34"/>
                <a:cs typeface="Cordia New" pitchFamily="34" charset="-34"/>
              </a:rPr>
              <a:t>ฝาง</a:t>
            </a:r>
            <a:r>
              <a:rPr lang="en-US" sz="16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1600" b="1" dirty="0" err="1">
                <a:latin typeface="Cordia New" pitchFamily="34" charset="-34"/>
                <a:cs typeface="Cordia New" pitchFamily="34" charset="-34"/>
              </a:rPr>
              <a:t>แม่ออน</a:t>
            </a:r>
            <a:r>
              <a:rPr lang="en-US" sz="16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1600" b="1" dirty="0" err="1">
                <a:latin typeface="Cordia New" pitchFamily="34" charset="-34"/>
                <a:cs typeface="Cordia New" pitchFamily="34" charset="-34"/>
              </a:rPr>
              <a:t>สันทราย</a:t>
            </a:r>
            <a:r>
              <a:rPr lang="en-US" sz="16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1600" b="1" dirty="0" err="1">
                <a:latin typeface="Cordia New" pitchFamily="34" charset="-34"/>
                <a:cs typeface="Cordia New" pitchFamily="34" charset="-34"/>
              </a:rPr>
              <a:t>พร้าว</a:t>
            </a:r>
            <a:r>
              <a:rPr lang="en-US" sz="16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1600" b="1" dirty="0" err="1">
                <a:latin typeface="Cordia New" pitchFamily="34" charset="-34"/>
                <a:cs typeface="Cordia New" pitchFamily="34" charset="-34"/>
              </a:rPr>
              <a:t>ป่าซาง</a:t>
            </a:r>
            <a:r>
              <a:rPr lang="en-US" sz="16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1600" b="1" dirty="0" err="1">
                <a:latin typeface="Cordia New" pitchFamily="34" charset="-34"/>
                <a:cs typeface="Cordia New" pitchFamily="34" charset="-34"/>
              </a:rPr>
              <a:t>เวียงหนองล่อง</a:t>
            </a:r>
            <a:r>
              <a:rPr lang="en-US" sz="16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1600" b="1" dirty="0" err="1">
                <a:latin typeface="Cordia New" pitchFamily="34" charset="-34"/>
                <a:cs typeface="Cordia New" pitchFamily="34" charset="-34"/>
              </a:rPr>
              <a:t>บ้านธิ</a:t>
            </a:r>
            <a:r>
              <a:rPr lang="en-US" sz="16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1600" b="1" dirty="0" err="1">
                <a:latin typeface="Cordia New" pitchFamily="34" charset="-34"/>
                <a:cs typeface="Cordia New" pitchFamily="34" charset="-34"/>
              </a:rPr>
              <a:t>แม่ทา</a:t>
            </a:r>
            <a:r>
              <a:rPr lang="en-US" sz="16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1600" b="1" dirty="0" err="1">
                <a:latin typeface="Cordia New" pitchFamily="34" charset="-34"/>
                <a:cs typeface="Cordia New" pitchFamily="34" charset="-34"/>
              </a:rPr>
              <a:t>ลี้</a:t>
            </a:r>
            <a:r>
              <a:rPr lang="en-US" sz="16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1600" b="1" dirty="0" err="1">
                <a:latin typeface="Cordia New" pitchFamily="34" charset="-34"/>
                <a:cs typeface="Cordia New" pitchFamily="34" charset="-34"/>
              </a:rPr>
              <a:t>บ้านโฮ่ง</a:t>
            </a:r>
            <a:r>
              <a:rPr lang="en-US" sz="16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1600" b="1" dirty="0" err="1">
                <a:latin typeface="Cordia New" pitchFamily="34" charset="-34"/>
                <a:cs typeface="Cordia New" pitchFamily="34" charset="-34"/>
              </a:rPr>
              <a:t>ทุ่งหัวช้าง</a:t>
            </a:r>
            <a:r>
              <a:rPr lang="en-US" sz="16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1600" b="1" dirty="0" err="1">
                <a:latin typeface="Cordia New" pitchFamily="34" charset="-34"/>
                <a:cs typeface="Cordia New" pitchFamily="34" charset="-34"/>
              </a:rPr>
              <a:t>วังเหนือ</a:t>
            </a:r>
            <a:r>
              <a:rPr lang="en-US" sz="16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1600" b="1" dirty="0" err="1">
                <a:latin typeface="Cordia New" pitchFamily="34" charset="-34"/>
                <a:cs typeface="Cordia New" pitchFamily="34" charset="-34"/>
              </a:rPr>
              <a:t>แม่ทา</a:t>
            </a:r>
            <a:r>
              <a:rPr lang="en-US" sz="16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1600" b="1" dirty="0" err="1">
                <a:latin typeface="Cordia New" pitchFamily="34" charset="-34"/>
                <a:cs typeface="Cordia New" pitchFamily="34" charset="-34"/>
              </a:rPr>
              <a:t>ห้างฉัตร</a:t>
            </a:r>
            <a:r>
              <a:rPr lang="en-US" sz="16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1600" b="1" dirty="0" err="1">
                <a:latin typeface="Cordia New" pitchFamily="34" charset="-34"/>
                <a:cs typeface="Cordia New" pitchFamily="34" charset="-34"/>
              </a:rPr>
              <a:t>เชียงคำ</a:t>
            </a:r>
            <a:r>
              <a:rPr lang="en-US" sz="16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1600" b="1" dirty="0" err="1">
                <a:latin typeface="Cordia New" pitchFamily="34" charset="-34"/>
                <a:cs typeface="Cordia New" pitchFamily="34" charset="-34"/>
              </a:rPr>
              <a:t>ดอกคำใต้</a:t>
            </a:r>
            <a:r>
              <a:rPr lang="en-US" sz="16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1600" b="1" dirty="0" err="1">
                <a:latin typeface="Cordia New" pitchFamily="34" charset="-34"/>
                <a:cs typeface="Cordia New" pitchFamily="34" charset="-34"/>
              </a:rPr>
              <a:t>ศรีสังวาล</a:t>
            </a:r>
            <a:r>
              <a:rPr lang="en-US" sz="16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1600" b="1" dirty="0" err="1">
                <a:latin typeface="Cordia New" pitchFamily="34" charset="-34"/>
                <a:cs typeface="Cordia New" pitchFamily="34" charset="-34"/>
              </a:rPr>
              <a:t>แม่สะเรียง</a:t>
            </a:r>
            <a:r>
              <a:rPr lang="en-US" sz="16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1600" b="1" dirty="0" err="1">
                <a:latin typeface="Cordia New" pitchFamily="34" charset="-34"/>
                <a:cs typeface="Cordia New" pitchFamily="34" charset="-34"/>
              </a:rPr>
              <a:t>ปาย</a:t>
            </a:r>
            <a:r>
              <a:rPr lang="en-US" sz="16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1600" b="1" dirty="0" err="1">
                <a:latin typeface="Cordia New" pitchFamily="34" charset="-34"/>
                <a:cs typeface="Cordia New" pitchFamily="34" charset="-34"/>
              </a:rPr>
              <a:t>เวียงป่าเป้า</a:t>
            </a:r>
            <a:r>
              <a:rPr lang="en-US" sz="16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1600" b="1" dirty="0" err="1">
                <a:latin typeface="Cordia New" pitchFamily="34" charset="-34"/>
                <a:cs typeface="Cordia New" pitchFamily="34" charset="-34"/>
              </a:rPr>
              <a:t>แม่จัน</a:t>
            </a:r>
            <a:r>
              <a:rPr lang="en-US" sz="16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1600" b="1" dirty="0" err="1">
                <a:latin typeface="Cordia New" pitchFamily="34" charset="-34"/>
                <a:cs typeface="Cordia New" pitchFamily="34" charset="-34"/>
              </a:rPr>
              <a:t>แม่สาย</a:t>
            </a:r>
            <a:r>
              <a:rPr lang="en-US" sz="16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1600" b="1" dirty="0" err="1">
                <a:latin typeface="Cordia New" pitchFamily="34" charset="-34"/>
                <a:cs typeface="Cordia New" pitchFamily="34" charset="-34"/>
              </a:rPr>
              <a:t>แม่สรวย</a:t>
            </a:r>
            <a:r>
              <a:rPr lang="en-US" sz="16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1600" b="1" dirty="0" err="1">
                <a:latin typeface="Cordia New" pitchFamily="34" charset="-34"/>
                <a:cs typeface="Cordia New" pitchFamily="34" charset="-34"/>
              </a:rPr>
              <a:t>แม่สอด</a:t>
            </a:r>
            <a:r>
              <a:rPr lang="en-US" sz="16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1600" b="1" dirty="0" err="1">
                <a:latin typeface="Cordia New" pitchFamily="34" charset="-34"/>
                <a:cs typeface="Cordia New" pitchFamily="34" charset="-34"/>
              </a:rPr>
              <a:t>สุโขทัย</a:t>
            </a:r>
            <a:r>
              <a:rPr lang="en-US" sz="1600" b="1" dirty="0">
                <a:latin typeface="Cordia New" pitchFamily="34" charset="-34"/>
                <a:cs typeface="Cordia New" pitchFamily="34" charset="-34"/>
              </a:rPr>
              <a:t>  </a:t>
            </a:r>
            <a:r>
              <a:rPr lang="en-US" sz="1600" b="1" dirty="0" err="1">
                <a:latin typeface="Cordia New" pitchFamily="34" charset="-34"/>
                <a:cs typeface="Cordia New" pitchFamily="34" charset="-34"/>
              </a:rPr>
              <a:t>และหล่มสัก</a:t>
            </a:r>
            <a:r>
              <a:rPr lang="en-US" sz="1600" b="1" dirty="0">
                <a:latin typeface="Cordia New" pitchFamily="34" charset="-34"/>
                <a:cs typeface="Cordia New" pitchFamily="34" charset="-34"/>
              </a:rPr>
              <a:t>)</a:t>
            </a:r>
            <a:r>
              <a:rPr lang="en-US" sz="2400" b="1" dirty="0">
                <a:latin typeface="Cordia New" pitchFamily="34" charset="-34"/>
                <a:cs typeface="Cordia New" pitchFamily="34" charset="-34"/>
              </a:rPr>
              <a:t> </a:t>
            </a:r>
          </a:p>
          <a:p>
            <a:pPr marL="1371600" lvl="2" indent="-45720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en-US" sz="2400" b="1" dirty="0">
                <a:latin typeface="Cordia New" pitchFamily="34" charset="-34"/>
                <a:cs typeface="Cordia New" pitchFamily="34" charset="-34"/>
              </a:rPr>
              <a:t>		-</a:t>
            </a:r>
            <a:r>
              <a:rPr lang="en-US" sz="2400" b="1" dirty="0" err="1">
                <a:latin typeface="Cordia New" pitchFamily="34" charset="-34"/>
                <a:cs typeface="Cordia New" pitchFamily="34" charset="-34"/>
              </a:rPr>
              <a:t>รพ.อยู่นอกเครือข่าย</a:t>
            </a:r>
            <a:r>
              <a:rPr lang="en-US" sz="2400" b="1" dirty="0">
                <a:latin typeface="Cordia New" pitchFamily="34" charset="-34"/>
                <a:cs typeface="Cordia New" pitchFamily="34" charset="-34"/>
              </a:rPr>
              <a:t>/</a:t>
            </a:r>
            <a:r>
              <a:rPr lang="en-US" sz="2400" b="1" dirty="0" err="1">
                <a:latin typeface="Cordia New" pitchFamily="34" charset="-34"/>
                <a:cs typeface="Cordia New" pitchFamily="34" charset="-34"/>
              </a:rPr>
              <a:t>ไม่เป็นเครือข่ายของรพ.สวนปรุง</a:t>
            </a:r>
            <a:r>
              <a:rPr lang="en-US" sz="2400" b="1" dirty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2400" b="1" dirty="0" err="1">
                <a:latin typeface="Cordia New" pitchFamily="34" charset="-34"/>
                <a:cs typeface="Cordia New" pitchFamily="34" charset="-34"/>
              </a:rPr>
              <a:t>จำนวน</a:t>
            </a:r>
            <a:r>
              <a:rPr lang="en-US" sz="2400" b="1" dirty="0">
                <a:latin typeface="Cordia New" pitchFamily="34" charset="-34"/>
                <a:cs typeface="Cordia New" pitchFamily="34" charset="-34"/>
              </a:rPr>
              <a:t> 25 </a:t>
            </a:r>
            <a:r>
              <a:rPr lang="en-US" sz="2400" b="1" dirty="0" err="1">
                <a:latin typeface="Cordia New" pitchFamily="34" charset="-34"/>
                <a:cs typeface="Cordia New" pitchFamily="34" charset="-34"/>
              </a:rPr>
              <a:t>แห่ง</a:t>
            </a:r>
            <a:endParaRPr lang="en-US" sz="2400" b="1" dirty="0">
              <a:latin typeface="Cordia New" pitchFamily="34" charset="-34"/>
              <a:cs typeface="Cordia New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457200" y="427038"/>
            <a:ext cx="8229600" cy="715962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cs typeface="Cordia New" pitchFamily="34" charset="-34"/>
              </a:rPr>
              <a:t>การวัดประสิทธิภาพ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cs typeface="Cordia New" pitchFamily="34" charset="-34"/>
              </a:rPr>
              <a:t> (efficiency)</a:t>
            </a:r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cs typeface="Cordia New" pitchFamily="34" charset="-34"/>
              </a:rPr>
              <a:t> </a:t>
            </a:r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3" name="ตัวยึดหมายเลขภาพนิ่ง 4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fld id="{EB9C2C6B-C8F6-4617-84CF-EC6BB5EF6BB5}" type="slidenum">
              <a:rPr lang="en-US" sz="1200">
                <a:solidFill>
                  <a:schemeClr val="tx1">
                    <a:tint val="75000"/>
                  </a:schemeClr>
                </a:solidFill>
              </a:rPr>
              <a:pPr algn="r">
                <a:defRPr/>
              </a:pPr>
              <a:t>8</a:t>
            </a:fld>
            <a:endParaRPr lang="th-TH" sz="120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14340" name="สี่เหลี่ยมผืนผ้า 3"/>
          <p:cNvSpPr>
            <a:spLocks noChangeArrowheads="1"/>
          </p:cNvSpPr>
          <p:nvPr/>
        </p:nvSpPr>
        <p:spPr bwMode="auto">
          <a:xfrm>
            <a:off x="457200" y="1981200"/>
            <a:ext cx="2286000" cy="1219200"/>
          </a:xfrm>
          <a:prstGeom prst="rect">
            <a:avLst/>
          </a:prstGeom>
          <a:solidFill>
            <a:srgbClr val="CCFFFF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sz="3600" b="1">
                <a:latin typeface="Cordia New" pitchFamily="34" charset="-34"/>
                <a:cs typeface="Cordia New" pitchFamily="34" charset="-34"/>
              </a:rPr>
              <a:t>ปัจจัยการผลิต</a:t>
            </a:r>
          </a:p>
          <a:p>
            <a:pPr algn="ctr"/>
            <a:r>
              <a:rPr lang="en-US" sz="3600" b="1">
                <a:latin typeface="Cordia New" pitchFamily="34" charset="-34"/>
                <a:cs typeface="Cordia New" pitchFamily="34" charset="-34"/>
              </a:rPr>
              <a:t>(inputs)</a:t>
            </a:r>
          </a:p>
        </p:txBody>
      </p:sp>
      <p:sp>
        <p:nvSpPr>
          <p:cNvPr id="14341" name="ลูกศรขวา 4"/>
          <p:cNvSpPr>
            <a:spLocks noChangeArrowheads="1"/>
          </p:cNvSpPr>
          <p:nvPr/>
        </p:nvSpPr>
        <p:spPr bwMode="auto">
          <a:xfrm>
            <a:off x="2971800" y="1447800"/>
            <a:ext cx="3200400" cy="2362200"/>
          </a:xfrm>
          <a:prstGeom prst="rightArrow">
            <a:avLst>
              <a:gd name="adj1" fmla="val 50000"/>
              <a:gd name="adj2" fmla="val 49997"/>
            </a:avLst>
          </a:prstGeom>
          <a:solidFill>
            <a:srgbClr val="FFC000"/>
          </a:solidFill>
          <a:ln w="952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sz="3600" b="1">
                <a:latin typeface="Cordia New" pitchFamily="34" charset="-34"/>
                <a:cs typeface="Cordia New" pitchFamily="34" charset="-34"/>
              </a:rPr>
              <a:t>กระบวนการ</a:t>
            </a:r>
          </a:p>
          <a:p>
            <a:pPr algn="ctr"/>
            <a:r>
              <a:rPr lang="en-US" sz="3600" b="1">
                <a:latin typeface="Cordia New" pitchFamily="34" charset="-34"/>
                <a:cs typeface="Cordia New" pitchFamily="34" charset="-34"/>
              </a:rPr>
              <a:t>(process)</a:t>
            </a:r>
          </a:p>
        </p:txBody>
      </p:sp>
      <p:sp>
        <p:nvSpPr>
          <p:cNvPr id="14342" name="สี่เหลี่ยมผืนผ้า 6"/>
          <p:cNvSpPr>
            <a:spLocks noChangeArrowheads="1"/>
          </p:cNvSpPr>
          <p:nvPr/>
        </p:nvSpPr>
        <p:spPr bwMode="auto">
          <a:xfrm>
            <a:off x="6400800" y="1981200"/>
            <a:ext cx="2133600" cy="1219200"/>
          </a:xfrm>
          <a:prstGeom prst="rect">
            <a:avLst/>
          </a:prstGeom>
          <a:solidFill>
            <a:srgbClr val="CCFFFF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sz="3600" b="1">
                <a:latin typeface="Cordia New" pitchFamily="34" charset="-34"/>
                <a:cs typeface="Cordia New" pitchFamily="34" charset="-34"/>
              </a:rPr>
              <a:t>ปัจจัยผลผลิต</a:t>
            </a:r>
          </a:p>
          <a:p>
            <a:pPr algn="ctr"/>
            <a:r>
              <a:rPr lang="en-US" sz="3600" b="1">
                <a:latin typeface="Cordia New" pitchFamily="34" charset="-34"/>
                <a:cs typeface="Cordia New" pitchFamily="34" charset="-34"/>
              </a:rPr>
              <a:t>(outputs)</a:t>
            </a:r>
          </a:p>
        </p:txBody>
      </p:sp>
      <p:sp>
        <p:nvSpPr>
          <p:cNvPr id="14343" name="สี่เหลี่ยมผืนผ้า 3"/>
          <p:cNvSpPr>
            <a:spLocks noChangeArrowheads="1"/>
          </p:cNvSpPr>
          <p:nvPr/>
        </p:nvSpPr>
        <p:spPr bwMode="auto">
          <a:xfrm>
            <a:off x="457200" y="4267200"/>
            <a:ext cx="8458200" cy="1828800"/>
          </a:xfrm>
          <a:prstGeom prst="rect">
            <a:avLst/>
          </a:prstGeom>
          <a:solidFill>
            <a:srgbClr val="FFFF99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 algn="ctr">
              <a:lnSpc>
                <a:spcPct val="150000"/>
              </a:lnSpc>
            </a:pPr>
            <a:r>
              <a:rPr lang="th-TH" sz="3200" b="1">
                <a:latin typeface="Cordia New" pitchFamily="34" charset="-34"/>
                <a:cs typeface="Cordia New" pitchFamily="34" charset="-34"/>
              </a:rPr>
              <a:t>ประสิทธิภาพ </a:t>
            </a:r>
            <a:r>
              <a:rPr lang="en-US" sz="3200" b="1">
                <a:latin typeface="Cordia New" pitchFamily="34" charset="-34"/>
                <a:cs typeface="Cordia New" pitchFamily="34" charset="-34"/>
              </a:rPr>
              <a:t>(efficiency)</a:t>
            </a:r>
            <a:r>
              <a:rPr lang="th-TH" sz="3200" b="1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3200" b="1">
                <a:latin typeface="Cordia New" pitchFamily="34" charset="-34"/>
                <a:cs typeface="Cordia New" pitchFamily="34" charset="-34"/>
              </a:rPr>
              <a:t>=     </a:t>
            </a:r>
            <a:r>
              <a:rPr lang="th-TH" sz="3200" b="1">
                <a:latin typeface="Cordia New" pitchFamily="34" charset="-34"/>
                <a:cs typeface="Cordia New" pitchFamily="34" charset="-34"/>
              </a:rPr>
              <a:t>ปัจจัยการผลิต </a:t>
            </a:r>
            <a:r>
              <a:rPr lang="en-US" sz="3200" b="1">
                <a:latin typeface="Cordia New" pitchFamily="34" charset="-34"/>
                <a:cs typeface="Cordia New" pitchFamily="34" charset="-34"/>
              </a:rPr>
              <a:t>(inputs)</a:t>
            </a:r>
          </a:p>
          <a:p>
            <a:pPr algn="ctr">
              <a:lnSpc>
                <a:spcPct val="150000"/>
              </a:lnSpc>
            </a:pPr>
            <a:r>
              <a:rPr lang="en-US" sz="3200" b="1">
                <a:latin typeface="Cordia New" pitchFamily="34" charset="-34"/>
                <a:cs typeface="Cordia New" pitchFamily="34" charset="-34"/>
              </a:rPr>
              <a:t>                                         </a:t>
            </a:r>
            <a:r>
              <a:rPr lang="th-TH" sz="3200" b="1">
                <a:latin typeface="Cordia New" pitchFamily="34" charset="-34"/>
                <a:cs typeface="Cordia New" pitchFamily="34" charset="-34"/>
              </a:rPr>
              <a:t>ปัจจัยผลผลิต (</a:t>
            </a:r>
            <a:r>
              <a:rPr lang="en-US" sz="3200" b="1">
                <a:latin typeface="Cordia New" pitchFamily="34" charset="-34"/>
                <a:cs typeface="Cordia New" pitchFamily="34" charset="-34"/>
              </a:rPr>
              <a:t>outputs)</a:t>
            </a:r>
          </a:p>
        </p:txBody>
      </p:sp>
      <p:cxnSp>
        <p:nvCxnSpPr>
          <p:cNvPr id="9" name="ตัวเชื่อมต่อตรง 8"/>
          <p:cNvCxnSpPr/>
          <p:nvPr/>
        </p:nvCxnSpPr>
        <p:spPr>
          <a:xfrm>
            <a:off x="5029200" y="5103813"/>
            <a:ext cx="3048000" cy="1587"/>
          </a:xfrm>
          <a:prstGeom prst="line">
            <a:avLst/>
          </a:prstGeom>
          <a:ln cmpd="sng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152400"/>
            <a:ext cx="8229600" cy="715963"/>
          </a:xfrm>
        </p:spPr>
        <p:txBody>
          <a:bodyPr/>
          <a:lstStyle/>
          <a:p>
            <a:pPr eaLnBrk="1" hangingPunct="1">
              <a:defRPr/>
            </a:pPr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aur" pitchFamily="18" charset="0"/>
                <a:cs typeface="Cordia New" pitchFamily="34" charset="-34"/>
              </a:rPr>
              <a:t>แหล่งข้อมูล</a:t>
            </a:r>
            <a:endParaRPr lang="en-US" sz="4000" dirty="0" smtClean="0">
              <a:cs typeface="Angsana New" pitchFamily="18" charset="-34"/>
            </a:endParaRPr>
          </a:p>
        </p:txBody>
      </p:sp>
      <p:graphicFrame>
        <p:nvGraphicFramePr>
          <p:cNvPr id="28718" name="Group 46"/>
          <p:cNvGraphicFramePr>
            <a:graphicFrameLocks noGrp="1"/>
          </p:cNvGraphicFramePr>
          <p:nvPr>
            <p:ph idx="1"/>
          </p:nvPr>
        </p:nvGraphicFramePr>
        <p:xfrm>
          <a:off x="498475" y="1066800"/>
          <a:ext cx="8188960" cy="3200400"/>
        </p:xfrm>
        <a:graphic>
          <a:graphicData uri="http://schemas.openxmlformats.org/drawingml/2006/table">
            <a:tbl>
              <a:tblPr/>
              <a:tblGrid>
                <a:gridCol w="381000"/>
                <a:gridCol w="6291580"/>
                <a:gridCol w="1516380"/>
              </a:tblGrid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แบบเก็บข้อมูล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ผู้รับผิดชอบ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990600" lvl="1" indent="-990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buNone/>
                      </a:pPr>
                      <a:r>
                        <a:rPr lang="en-US" sz="2400" b="0" dirty="0" err="1" smtClean="0">
                          <a:latin typeface="Cordia New" pitchFamily="34" charset="-34"/>
                          <a:cs typeface="Cordia New" pitchFamily="34" charset="-34"/>
                        </a:rPr>
                        <a:t>แบบบันทึกต้นทุน</a:t>
                      </a:r>
                      <a:r>
                        <a:rPr lang="th-TH" sz="2400" b="0" dirty="0" smtClean="0">
                          <a:latin typeface="Cordia New" pitchFamily="34" charset="-34"/>
                          <a:cs typeface="Cordia New" pitchFamily="34" charset="-34"/>
                        </a:rPr>
                        <a:t>การให้</a:t>
                      </a:r>
                      <a:r>
                        <a:rPr lang="en-US" sz="2400" b="0" dirty="0" err="1" smtClean="0">
                          <a:latin typeface="Cordia New" pitchFamily="34" charset="-34"/>
                          <a:cs typeface="Cordia New" pitchFamily="34" charset="-34"/>
                        </a:rPr>
                        <a:t>บริการจิตเวช</a:t>
                      </a:r>
                      <a:r>
                        <a:rPr lang="en-US" sz="2400" b="0" dirty="0" smtClean="0">
                          <a:latin typeface="Cordia New" pitchFamily="34" charset="-34"/>
                          <a:cs typeface="Cordia New" pitchFamily="34" charset="-34"/>
                        </a:rPr>
                        <a:t> </a:t>
                      </a:r>
                      <a:r>
                        <a:rPr lang="th-TH" sz="2400" b="0" dirty="0" smtClean="0">
                          <a:latin typeface="Cordia New" pitchFamily="34" charset="-34"/>
                          <a:cs typeface="Cordia New" pitchFamily="34" charset="-34"/>
                        </a:rPr>
                        <a:t>ของ</a:t>
                      </a:r>
                      <a:r>
                        <a:rPr lang="en-US" sz="2400" b="0" u="sng" dirty="0" err="1" smtClean="0">
                          <a:latin typeface="Cordia New" pitchFamily="34" charset="-34"/>
                          <a:cs typeface="Cordia New" pitchFamily="34" charset="-34"/>
                        </a:rPr>
                        <a:t>รพ</a:t>
                      </a:r>
                      <a:r>
                        <a:rPr lang="en-US" sz="2400" b="0" u="sng" dirty="0" smtClean="0">
                          <a:latin typeface="Cordia New" pitchFamily="34" charset="-34"/>
                          <a:cs typeface="Cordia New" pitchFamily="34" charset="-34"/>
                        </a:rPr>
                        <a:t>.</a:t>
                      </a:r>
                      <a:r>
                        <a:rPr lang="th-TH" sz="2400" b="0" u="sng" dirty="0" smtClean="0">
                          <a:latin typeface="Cordia New" pitchFamily="34" charset="-34"/>
                          <a:cs typeface="Cordia New" pitchFamily="34" charset="-34"/>
                        </a:rPr>
                        <a:t>ร่วมวิจัย</a:t>
                      </a:r>
                      <a:endParaRPr lang="en-US" sz="2400" b="0" dirty="0" smtClean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th-TH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ผู้วิจัยหลัก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990600" lvl="1" indent="-990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buNone/>
                      </a:pPr>
                      <a:r>
                        <a:rPr lang="en-US" sz="2400" b="0" dirty="0" err="1" smtClean="0">
                          <a:latin typeface="Cordia New" pitchFamily="34" charset="-34"/>
                          <a:cs typeface="Cordia New" pitchFamily="34" charset="-34"/>
                        </a:rPr>
                        <a:t>แบบบันทึกต้นทุน</a:t>
                      </a:r>
                      <a:r>
                        <a:rPr lang="th-TH" sz="2400" b="0" dirty="0" smtClean="0">
                          <a:latin typeface="Cordia New" pitchFamily="34" charset="-34"/>
                          <a:cs typeface="Cordia New" pitchFamily="34" charset="-34"/>
                        </a:rPr>
                        <a:t>การให้</a:t>
                      </a:r>
                      <a:r>
                        <a:rPr lang="en-US" sz="2400" b="0" dirty="0" err="1" smtClean="0">
                          <a:latin typeface="Cordia New" pitchFamily="34" charset="-34"/>
                          <a:cs typeface="Cordia New" pitchFamily="34" charset="-34"/>
                        </a:rPr>
                        <a:t>บริการจิตเวช</a:t>
                      </a:r>
                      <a:r>
                        <a:rPr lang="en-US" sz="2400" b="0" dirty="0" smtClean="0">
                          <a:latin typeface="Cordia New" pitchFamily="34" charset="-34"/>
                          <a:cs typeface="Cordia New" pitchFamily="34" charset="-34"/>
                        </a:rPr>
                        <a:t> </a:t>
                      </a:r>
                      <a:r>
                        <a:rPr lang="th-TH" sz="2400" b="0" dirty="0" smtClean="0">
                          <a:latin typeface="Cordia New" pitchFamily="34" charset="-34"/>
                          <a:cs typeface="Cordia New" pitchFamily="34" charset="-34"/>
                        </a:rPr>
                        <a:t>ของ</a:t>
                      </a:r>
                      <a:r>
                        <a:rPr lang="en-US" sz="2400" b="0" u="sng" dirty="0" err="1" smtClean="0">
                          <a:latin typeface="Cordia New" pitchFamily="34" charset="-34"/>
                          <a:cs typeface="Cordia New" pitchFamily="34" charset="-34"/>
                        </a:rPr>
                        <a:t>ทีม</a:t>
                      </a:r>
                      <a:r>
                        <a:rPr lang="th-TH" sz="2400" b="0" u="sng" dirty="0" smtClean="0">
                          <a:latin typeface="Cordia New" pitchFamily="34" charset="-34"/>
                          <a:cs typeface="Cordia New" pitchFamily="34" charset="-34"/>
                        </a:rPr>
                        <a:t>แม่ข่าย รพ.</a:t>
                      </a:r>
                      <a:r>
                        <a:rPr lang="en-US" sz="2400" b="0" u="sng" dirty="0" err="1" smtClean="0">
                          <a:latin typeface="Cordia New" pitchFamily="34" charset="-34"/>
                          <a:cs typeface="Cordia New" pitchFamily="34" charset="-34"/>
                        </a:rPr>
                        <a:t>สวนปรุง</a:t>
                      </a:r>
                      <a:endParaRPr lang="en-US" sz="2400" b="0" dirty="0" smtClean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h-TH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ผู้วิจัยหลัก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990600" lvl="1" indent="-990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buNone/>
                      </a:pPr>
                      <a:r>
                        <a:rPr lang="th-TH" sz="2400" b="0" dirty="0" smtClean="0">
                          <a:latin typeface="Cordia New" pitchFamily="34" charset="-34"/>
                          <a:cs typeface="Cordia New" pitchFamily="34" charset="-34"/>
                        </a:rPr>
                        <a:t>แบบสำรวจระดับการสนับสนุน</a:t>
                      </a:r>
                      <a:r>
                        <a:rPr lang="th-TH" sz="2400" b="0" baseline="0" dirty="0" smtClean="0">
                          <a:latin typeface="Cordia New" pitchFamily="34" charset="-34"/>
                          <a:cs typeface="Cordia New" pitchFamily="34" charset="-34"/>
                        </a:rPr>
                        <a:t> ความใส่ใจต่อการให้บริการของรพ.ร่วมวิจัย</a:t>
                      </a:r>
                      <a:endParaRPr lang="en-US" sz="2400" b="0" dirty="0" smtClean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th-TH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ผู้วิจัยหลัก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990600" lvl="1" indent="-990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buNone/>
                      </a:pPr>
                      <a:r>
                        <a:rPr lang="th-TH" sz="2400" b="0" dirty="0" smtClean="0">
                          <a:latin typeface="Cordia New" pitchFamily="34" charset="-34"/>
                          <a:cs typeface="Cordia New" pitchFamily="34" charset="-34"/>
                        </a:rPr>
                        <a:t>แบบสำรวจระดับความพึงพอใจต่อการใช้บริการจิตเวชของผู้ป่วยและญาติ</a:t>
                      </a:r>
                      <a:endParaRPr lang="en-US" sz="2400" b="0" dirty="0" smtClean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th-TH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รพ.ร่วมวิจัย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990600" lvl="1" indent="-990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buNone/>
                      </a:pPr>
                      <a:r>
                        <a:rPr lang="th-TH" sz="2400" b="0" dirty="0" smtClean="0">
                          <a:latin typeface="Cordia New" pitchFamily="34" charset="-34"/>
                          <a:cs typeface="Cordia New" pitchFamily="34" charset="-34"/>
                        </a:rPr>
                        <a:t>แบบบันทึกรายละเอียดผู้ป่วย</a:t>
                      </a:r>
                      <a:endParaRPr lang="en-US" sz="2400" b="0" dirty="0" smtClean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th-TH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รพ.ร่วมวิจัย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990600" marR="0" lvl="1" indent="-990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th-TH" sz="2400" b="0" dirty="0" smtClean="0">
                          <a:latin typeface="Cordia New" pitchFamily="34" charset="-34"/>
                          <a:cs typeface="Cordia New" pitchFamily="34" charset="-34"/>
                        </a:rPr>
                        <a:t>แบบบันทึกการจำแนกประเภทผู้ป่วยจิตและปัญญาอ่อน</a:t>
                      </a:r>
                      <a:endParaRPr lang="en-US" sz="2400" b="0" dirty="0" smtClean="0"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th-TH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dia New" pitchFamily="34" charset="-34"/>
                          <a:cs typeface="Cordia New" pitchFamily="34" charset="-34"/>
                        </a:rPr>
                        <a:t>รพ.ร่วมวิจัย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dia New" pitchFamily="34" charset="-34"/>
                        <a:cs typeface="Cordia New" pitchFamily="34" charset="-34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</a:tbl>
          </a:graphicData>
        </a:graphic>
      </p:graphicFrame>
      <p:sp>
        <p:nvSpPr>
          <p:cNvPr id="44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85CEA8-85F9-420A-8F5A-6E83778DD295}" type="slidenum">
              <a:rPr lang="en-US"/>
              <a:pPr>
                <a:defRPr/>
              </a:pPr>
              <a:t>9</a:t>
            </a:fld>
            <a:endParaRPr lang="th-TH"/>
          </a:p>
        </p:txBody>
      </p:sp>
      <p:pic>
        <p:nvPicPr>
          <p:cNvPr id="153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4419600"/>
            <a:ext cx="87630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ลูกศรลง 5"/>
          <p:cNvSpPr/>
          <p:nvPr/>
        </p:nvSpPr>
        <p:spPr>
          <a:xfrm>
            <a:off x="5715000" y="3657600"/>
            <a:ext cx="457200" cy="6858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ลูกศรลง 6"/>
          <p:cNvSpPr/>
          <p:nvPr/>
        </p:nvSpPr>
        <p:spPr>
          <a:xfrm>
            <a:off x="6400800" y="3886200"/>
            <a:ext cx="457200" cy="6858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398</TotalTime>
  <Words>1438</Words>
  <Application>Microsoft Office PowerPoint</Application>
  <PresentationFormat>นำเสนอทางหน้าจอ (4:3)</PresentationFormat>
  <Paragraphs>465</Paragraphs>
  <Slides>16</Slides>
  <Notes>8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16</vt:i4>
      </vt:variant>
    </vt:vector>
  </HeadingPairs>
  <TitlesOfParts>
    <vt:vector size="17" baseType="lpstr">
      <vt:lpstr>ชุดรูปแบบของ Office</vt:lpstr>
      <vt:lpstr>การพัฒนาการวัดประสิทธิภาพบริการจิตเวช ด้วยวิธีแบบจำลอง Data Envelopment Analysis : กรณีศึกษาของโรงพยาบาลทั่วไปและโรงพยาบาลชุมชน ในเขตจังหวัดภาคเหนือของประเทศไทย</vt:lpstr>
      <vt:lpstr>ความสำคัญและที่มาของปัญหาที่ทำการวิจัย (1)</vt:lpstr>
      <vt:lpstr>ความสำคัญและที่มาของปัญหา (2)</vt:lpstr>
      <vt:lpstr>ความสำคัญและที่มาของปัญหา (3)</vt:lpstr>
      <vt:lpstr>รูปแบบการวิจัย</vt:lpstr>
      <vt:lpstr>ภาพนิ่ง 6</vt:lpstr>
      <vt:lpstr>วิธีการดำเนินการ</vt:lpstr>
      <vt:lpstr>การวัดประสิทธิภาพ (efficiency) </vt:lpstr>
      <vt:lpstr>แหล่งข้อมูล</vt:lpstr>
      <vt:lpstr>ตัวแปรที่ใช้ในการวิเคราะห์</vt:lpstr>
      <vt:lpstr>กรอบการดำเนินงาน</vt:lpstr>
      <vt:lpstr>กรอบการวัดประสิทธิภาพบริการจิตเวชของ รพช.</vt:lpstr>
      <vt:lpstr>ผลการเก็บข้อมูลของ รพ.ภาครัฐภาคเหนือของไทย</vt:lpstr>
      <vt:lpstr>ผลการวิเคราะห์ประสิทธิภาพด้วย DEA รพ.ภาครัฐภาคเหนือ</vt:lpstr>
      <vt:lpstr>ภาพนิ่ง 15</vt:lpstr>
      <vt:lpstr>คำถาม และ ข้อเสนอแนะ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Toshimiyaki</dc:creator>
  <cp:lastModifiedBy>Toshimiyaki</cp:lastModifiedBy>
  <cp:revision>24</cp:revision>
  <dcterms:created xsi:type="dcterms:W3CDTF">2011-08-03T20:21:00Z</dcterms:created>
  <dcterms:modified xsi:type="dcterms:W3CDTF">2011-08-08T06:12:25Z</dcterms:modified>
</cp:coreProperties>
</file>